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nap.edu/openbook.php?isbn=0309063744" TargetMode="Externa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0" y="0"/>
            <a:ext cx="9144000" cy="6858000"/>
          </a:xfrm>
          <a:custGeom>
            <a:avLst/>
            <a:gdLst>
              <a:gd name="connsiteX0" fmla="*/ 0 w 9144000"/>
              <a:gd name="connsiteY0" fmla="*/ 6858000 h 6858000"/>
              <a:gd name="connsiteX1" fmla="*/ 9144000 w 9144000"/>
              <a:gd name="connsiteY1" fmla="*/ 6858000 h 6858000"/>
              <a:gd name="connsiteX2" fmla="*/ 9144000 w 9144000"/>
              <a:gd name="connsiteY2" fmla="*/ 0 h 6858000"/>
              <a:gd name="connsiteX3" fmla="*/ 0 w 9144000"/>
              <a:gd name="connsiteY3" fmla="*/ 0 h 6858000"/>
              <a:gd name="connsiteX4" fmla="*/ 0 w 9144000"/>
              <a:gd name="connsiteY4" fmla="*/ 6858000 h 6858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9144000" h="6858000">
                <a:moveTo>
                  <a:pt x="0" y="6858000"/>
                </a:moveTo>
                <a:lnTo>
                  <a:pt x="9144000" y="6858000"/>
                </a:lnTo>
                <a:lnTo>
                  <a:pt x="9144000" y="0"/>
                </a:lnTo>
                <a:lnTo>
                  <a:pt x="0" y="0"/>
                </a:lnTo>
                <a:lnTo>
                  <a:pt x="0" y="685800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Freeform 3"/>
          <p:cNvSpPr/>
          <p:nvPr/>
        </p:nvSpPr>
        <p:spPr>
          <a:xfrm>
            <a:off x="228600" y="2889504"/>
            <a:ext cx="2869692" cy="201167"/>
          </a:xfrm>
          <a:custGeom>
            <a:avLst/>
            <a:gdLst>
              <a:gd name="connsiteX0" fmla="*/ 0 w 2869692"/>
              <a:gd name="connsiteY0" fmla="*/ 0 h 201167"/>
              <a:gd name="connsiteX1" fmla="*/ 2869692 w 2869692"/>
              <a:gd name="connsiteY1" fmla="*/ 0 h 201167"/>
              <a:gd name="connsiteX2" fmla="*/ 2869692 w 2869692"/>
              <a:gd name="connsiteY2" fmla="*/ 201167 h 201167"/>
              <a:gd name="connsiteX3" fmla="*/ 0 w 2869692"/>
              <a:gd name="connsiteY3" fmla="*/ 201167 h 201167"/>
              <a:gd name="connsiteX4" fmla="*/ 0 w 2869692"/>
              <a:gd name="connsiteY4" fmla="*/ 0 h 20116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869692" h="201167">
                <a:moveTo>
                  <a:pt x="0" y="0"/>
                </a:moveTo>
                <a:lnTo>
                  <a:pt x="2869692" y="0"/>
                </a:lnTo>
                <a:lnTo>
                  <a:pt x="2869692" y="201167"/>
                </a:lnTo>
                <a:lnTo>
                  <a:pt x="0" y="201167"/>
                </a:lnTo>
                <a:lnTo>
                  <a:pt x="0" y="0"/>
                </a:lnTo>
              </a:path>
            </a:pathLst>
          </a:custGeom>
          <a:solidFill>
            <a:srgbClr val="FFCC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Freeform 3"/>
          <p:cNvSpPr/>
          <p:nvPr/>
        </p:nvSpPr>
        <p:spPr>
          <a:xfrm>
            <a:off x="3098292" y="2889504"/>
            <a:ext cx="2871215" cy="201167"/>
          </a:xfrm>
          <a:custGeom>
            <a:avLst/>
            <a:gdLst>
              <a:gd name="connsiteX0" fmla="*/ 0 w 2871215"/>
              <a:gd name="connsiteY0" fmla="*/ 0 h 201167"/>
              <a:gd name="connsiteX1" fmla="*/ 2871215 w 2871215"/>
              <a:gd name="connsiteY1" fmla="*/ 0 h 201167"/>
              <a:gd name="connsiteX2" fmla="*/ 2871215 w 2871215"/>
              <a:gd name="connsiteY2" fmla="*/ 201167 h 201167"/>
              <a:gd name="connsiteX3" fmla="*/ 0 w 2871215"/>
              <a:gd name="connsiteY3" fmla="*/ 201167 h 201167"/>
              <a:gd name="connsiteX4" fmla="*/ 0 w 2871215"/>
              <a:gd name="connsiteY4" fmla="*/ 0 h 20116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871215" h="201167">
                <a:moveTo>
                  <a:pt x="0" y="0"/>
                </a:moveTo>
                <a:lnTo>
                  <a:pt x="2871215" y="0"/>
                </a:lnTo>
                <a:lnTo>
                  <a:pt x="2871215" y="201167"/>
                </a:lnTo>
                <a:lnTo>
                  <a:pt x="0" y="201167"/>
                </a:lnTo>
                <a:lnTo>
                  <a:pt x="0" y="0"/>
                </a:lnTo>
              </a:path>
            </a:pathLst>
          </a:custGeom>
          <a:solidFill>
            <a:srgbClr val="FF99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Freeform 3"/>
          <p:cNvSpPr/>
          <p:nvPr/>
        </p:nvSpPr>
        <p:spPr>
          <a:xfrm>
            <a:off x="5969508" y="2889504"/>
            <a:ext cx="2869692" cy="201167"/>
          </a:xfrm>
          <a:custGeom>
            <a:avLst/>
            <a:gdLst>
              <a:gd name="connsiteX0" fmla="*/ 0 w 2869692"/>
              <a:gd name="connsiteY0" fmla="*/ 0 h 201167"/>
              <a:gd name="connsiteX1" fmla="*/ 2869692 w 2869692"/>
              <a:gd name="connsiteY1" fmla="*/ 0 h 201167"/>
              <a:gd name="connsiteX2" fmla="*/ 2869692 w 2869692"/>
              <a:gd name="connsiteY2" fmla="*/ 201167 h 201167"/>
              <a:gd name="connsiteX3" fmla="*/ 0 w 2869692"/>
              <a:gd name="connsiteY3" fmla="*/ 201167 h 201167"/>
              <a:gd name="connsiteX4" fmla="*/ 0 w 2869692"/>
              <a:gd name="connsiteY4" fmla="*/ 0 h 20116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869692" h="201167">
                <a:moveTo>
                  <a:pt x="0" y="0"/>
                </a:moveTo>
                <a:lnTo>
                  <a:pt x="2869692" y="0"/>
                </a:lnTo>
                <a:lnTo>
                  <a:pt x="2869692" y="201167"/>
                </a:lnTo>
                <a:lnTo>
                  <a:pt x="0" y="201167"/>
                </a:lnTo>
                <a:lnTo>
                  <a:pt x="0" y="0"/>
                </a:lnTo>
              </a:path>
            </a:pathLst>
          </a:custGeom>
          <a:solidFill>
            <a:srgbClr val="666699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TextBox 1"/>
          <p:cNvSpPr txBox="1"/>
          <p:nvPr/>
        </p:nvSpPr>
        <p:spPr>
          <a:xfrm>
            <a:off x="787400" y="1828800"/>
            <a:ext cx="7543800" cy="20320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4300"/>
              </a:lnSpc>
              <a:tabLst>
                <a:tab pos="1181100" algn="l"/>
                <a:tab pos="2133600" algn="l"/>
              </a:tabLst>
            </a:pPr>
            <a:r>
              <a:rPr lang="en-US" altLang="zh-CN" dirty="0" smtClean="0"/>
              <a:t>	</a:t>
            </a:r>
            <a:r>
              <a:rPr lang="en-US" altLang="zh-CN" sz="3204" dirty="0" smtClean="0">
                <a:solidFill>
                  <a:srgbClr val="666699"/>
                </a:solidFill>
                <a:latin typeface="굴림" pitchFamily="18" charset="0"/>
                <a:cs typeface="굴림" pitchFamily="18" charset="0"/>
              </a:rPr>
              <a:t>장애의</a:t>
            </a:r>
            <a:r>
              <a:rPr lang="en-US" altLang="zh-CN" sz="320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4" dirty="0" smtClean="0">
                <a:solidFill>
                  <a:srgbClr val="666699"/>
                </a:solidFill>
                <a:latin typeface="굴림" pitchFamily="18" charset="0"/>
                <a:cs typeface="굴림" pitchFamily="18" charset="0"/>
              </a:rPr>
              <a:t>개인적</a:t>
            </a:r>
            <a:r>
              <a:rPr lang="en-US" altLang="zh-CN" sz="320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4" dirty="0" smtClean="0">
                <a:solidFill>
                  <a:srgbClr val="666699"/>
                </a:solidFill>
                <a:latin typeface="Times New Roman" pitchFamily="18" charset="0"/>
                <a:cs typeface="Times New Roman" pitchFamily="18" charset="0"/>
              </a:rPr>
              <a:t>&amp;</a:t>
            </a:r>
            <a:r>
              <a:rPr lang="en-US" altLang="zh-CN" sz="320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4" dirty="0" smtClean="0">
                <a:solidFill>
                  <a:srgbClr val="666699"/>
                </a:solidFill>
                <a:latin typeface="굴림" pitchFamily="18" charset="0"/>
                <a:cs typeface="굴림" pitchFamily="18" charset="0"/>
              </a:rPr>
              <a:t>사회적</a:t>
            </a:r>
            <a:r>
              <a:rPr lang="en-US" altLang="zh-CN" sz="320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4" dirty="0" smtClean="0">
                <a:solidFill>
                  <a:srgbClr val="666699"/>
                </a:solidFill>
                <a:latin typeface="굴림" pitchFamily="18" charset="0"/>
                <a:cs typeface="굴림" pitchFamily="18" charset="0"/>
              </a:rPr>
              <a:t>경험</a:t>
            </a:r>
          </a:p>
          <a:p>
            <a:pPr>
              <a:lnSpc>
                <a:spcPts val="3800"/>
              </a:lnSpc>
              <a:tabLst>
                <a:tab pos="1181100" algn="l"/>
                <a:tab pos="2133600" algn="l"/>
              </a:tabLst>
            </a:pPr>
            <a:r>
              <a:rPr lang="en-US" altLang="zh-CN" sz="3204" dirty="0" smtClean="0">
                <a:solidFill>
                  <a:srgbClr val="666699"/>
                </a:solidFill>
                <a:latin typeface="Times New Roman" pitchFamily="18" charset="0"/>
                <a:cs typeface="Times New Roman" pitchFamily="18" charset="0"/>
              </a:rPr>
              <a:t>Individual</a:t>
            </a:r>
            <a:r>
              <a:rPr lang="en-US" altLang="zh-CN" sz="320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4" dirty="0" smtClean="0">
                <a:solidFill>
                  <a:srgbClr val="666699"/>
                </a:solidFill>
                <a:latin typeface="Times New Roman" pitchFamily="18" charset="0"/>
                <a:cs typeface="Times New Roman" pitchFamily="18" charset="0"/>
              </a:rPr>
              <a:t>and</a:t>
            </a:r>
            <a:r>
              <a:rPr lang="en-US" altLang="zh-CN" sz="320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4" dirty="0" smtClean="0">
                <a:solidFill>
                  <a:srgbClr val="666699"/>
                </a:solidFill>
                <a:latin typeface="Times New Roman" pitchFamily="18" charset="0"/>
                <a:cs typeface="Times New Roman" pitchFamily="18" charset="0"/>
              </a:rPr>
              <a:t>Social</a:t>
            </a:r>
            <a:r>
              <a:rPr lang="en-US" altLang="zh-CN" sz="320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4" dirty="0" smtClean="0">
                <a:solidFill>
                  <a:srgbClr val="666699"/>
                </a:solidFill>
                <a:latin typeface="Times New Roman" pitchFamily="18" charset="0"/>
                <a:cs typeface="Times New Roman" pitchFamily="18" charset="0"/>
              </a:rPr>
              <a:t>Experience</a:t>
            </a:r>
            <a:r>
              <a:rPr lang="en-US" altLang="zh-CN" sz="320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4" dirty="0" smtClean="0">
                <a:solidFill>
                  <a:srgbClr val="666699"/>
                </a:solidFill>
                <a:latin typeface="Times New Roman" pitchFamily="18" charset="0"/>
                <a:cs typeface="Times New Roman" pitchFamily="18" charset="0"/>
              </a:rPr>
              <a:t>of</a:t>
            </a:r>
            <a:r>
              <a:rPr lang="en-US" altLang="zh-CN" sz="320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4" dirty="0" smtClean="0">
                <a:solidFill>
                  <a:srgbClr val="666699"/>
                </a:solidFill>
                <a:latin typeface="Times New Roman" pitchFamily="18" charset="0"/>
                <a:cs typeface="Times New Roman" pitchFamily="18" charset="0"/>
              </a:rPr>
              <a:t>Disability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4900"/>
              </a:lnSpc>
              <a:tabLst>
                <a:tab pos="1181100" algn="l"/>
                <a:tab pos="2133600" algn="l"/>
              </a:tabLst>
            </a:pPr>
            <a:r>
              <a:rPr lang="en-US" altLang="zh-CN" dirty="0" smtClean="0"/>
              <a:t>		</a:t>
            </a:r>
            <a:r>
              <a:rPr lang="en-US" altLang="zh-CN" sz="3000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Models</a:t>
            </a:r>
            <a:r>
              <a:rPr lang="en-US" altLang="zh-CN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000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of</a:t>
            </a:r>
            <a:r>
              <a:rPr lang="en-US" altLang="zh-CN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000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Disability</a:t>
            </a:r>
          </a:p>
        </p:txBody>
      </p:sp>
      <p:sp>
        <p:nvSpPr>
          <p:cNvPr id="7" name="TextBox 1"/>
          <p:cNvSpPr txBox="1"/>
          <p:nvPr/>
        </p:nvSpPr>
        <p:spPr>
          <a:xfrm>
            <a:off x="4902200" y="5549900"/>
            <a:ext cx="2781300" cy="736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400"/>
              </a:lnSpc>
              <a:tabLst>
                <a:tab pos="673100" algn="l"/>
              </a:tabLst>
            </a:pPr>
            <a:r>
              <a:rPr lang="en-US" altLang="zh-CN" dirty="0" smtClean="0"/>
              <a:t>	</a:t>
            </a:r>
            <a:r>
              <a:rPr lang="en-US" altLang="zh-CN" sz="2400" b="1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광주여자대학교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400"/>
              </a:lnSpc>
              <a:tabLst>
                <a:tab pos="673100" algn="l"/>
              </a:tabLst>
            </a:pPr>
            <a:r>
              <a:rPr lang="en-US" altLang="zh-CN" sz="2400" b="1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작업치료학과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b="1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최성열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0" y="0"/>
            <a:ext cx="9144000" cy="6858000"/>
          </a:xfrm>
          <a:custGeom>
            <a:avLst/>
            <a:gdLst>
              <a:gd name="connsiteX0" fmla="*/ 0 w 9144000"/>
              <a:gd name="connsiteY0" fmla="*/ 6858000 h 6858000"/>
              <a:gd name="connsiteX1" fmla="*/ 9144000 w 9144000"/>
              <a:gd name="connsiteY1" fmla="*/ 6858000 h 6858000"/>
              <a:gd name="connsiteX2" fmla="*/ 9144000 w 9144000"/>
              <a:gd name="connsiteY2" fmla="*/ 0 h 6858000"/>
              <a:gd name="connsiteX3" fmla="*/ 0 w 9144000"/>
              <a:gd name="connsiteY3" fmla="*/ 0 h 6858000"/>
              <a:gd name="connsiteX4" fmla="*/ 0 w 9144000"/>
              <a:gd name="connsiteY4" fmla="*/ 6858000 h 6858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9144000" h="6858000">
                <a:moveTo>
                  <a:pt x="0" y="6858000"/>
                </a:moveTo>
                <a:lnTo>
                  <a:pt x="9144000" y="6858000"/>
                </a:lnTo>
                <a:lnTo>
                  <a:pt x="9144000" y="0"/>
                </a:lnTo>
                <a:lnTo>
                  <a:pt x="0" y="0"/>
                </a:lnTo>
                <a:lnTo>
                  <a:pt x="0" y="685800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Freeform 3"/>
          <p:cNvSpPr/>
          <p:nvPr/>
        </p:nvSpPr>
        <p:spPr>
          <a:xfrm>
            <a:off x="0" y="0"/>
            <a:ext cx="228600" cy="2286000"/>
          </a:xfrm>
          <a:custGeom>
            <a:avLst/>
            <a:gdLst>
              <a:gd name="connsiteX0" fmla="*/ 0 w 228600"/>
              <a:gd name="connsiteY0" fmla="*/ 2286000 h 2286000"/>
              <a:gd name="connsiteX1" fmla="*/ 228600 w 228600"/>
              <a:gd name="connsiteY1" fmla="*/ 2286000 h 2286000"/>
              <a:gd name="connsiteX2" fmla="*/ 228600 w 228600"/>
              <a:gd name="connsiteY2" fmla="*/ 0 h 2286000"/>
              <a:gd name="connsiteX3" fmla="*/ 0 w 228600"/>
              <a:gd name="connsiteY3" fmla="*/ 0 h 2286000"/>
              <a:gd name="connsiteX4" fmla="*/ 0 w 228600"/>
              <a:gd name="connsiteY4" fmla="*/ 2286000 h 2286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28600" h="2286000">
                <a:moveTo>
                  <a:pt x="0" y="2286000"/>
                </a:moveTo>
                <a:lnTo>
                  <a:pt x="228600" y="2286000"/>
                </a:lnTo>
                <a:lnTo>
                  <a:pt x="228600" y="0"/>
                </a:lnTo>
                <a:lnTo>
                  <a:pt x="0" y="0"/>
                </a:lnTo>
                <a:lnTo>
                  <a:pt x="0" y="2286000"/>
                </a:lnTo>
              </a:path>
            </a:pathLst>
          </a:custGeom>
          <a:solidFill>
            <a:srgbClr val="FFCC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Freeform 3"/>
          <p:cNvSpPr/>
          <p:nvPr/>
        </p:nvSpPr>
        <p:spPr>
          <a:xfrm>
            <a:off x="448437" y="1439037"/>
            <a:ext cx="8096250" cy="38100"/>
          </a:xfrm>
          <a:custGeom>
            <a:avLst/>
            <a:gdLst>
              <a:gd name="connsiteX0" fmla="*/ 9525 w 8096250"/>
              <a:gd name="connsiteY0" fmla="*/ 9525 h 38100"/>
              <a:gd name="connsiteX1" fmla="*/ 8086725 w 8096250"/>
              <a:gd name="connsiteY1" fmla="*/ 9525 h 381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8096250" h="38100">
                <a:moveTo>
                  <a:pt x="9525" y="9525"/>
                </a:moveTo>
                <a:lnTo>
                  <a:pt x="8086725" y="9525"/>
                </a:lnTo>
              </a:path>
            </a:pathLst>
          </a:custGeom>
          <a:ln w="12700">
            <a:solidFill>
              <a:srgbClr val="666699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Freeform 3"/>
          <p:cNvSpPr/>
          <p:nvPr/>
        </p:nvSpPr>
        <p:spPr>
          <a:xfrm>
            <a:off x="0" y="2286000"/>
            <a:ext cx="228600" cy="2286000"/>
          </a:xfrm>
          <a:custGeom>
            <a:avLst/>
            <a:gdLst>
              <a:gd name="connsiteX0" fmla="*/ 0 w 228600"/>
              <a:gd name="connsiteY0" fmla="*/ 2286000 h 2286000"/>
              <a:gd name="connsiteX1" fmla="*/ 228600 w 228600"/>
              <a:gd name="connsiteY1" fmla="*/ 2286000 h 2286000"/>
              <a:gd name="connsiteX2" fmla="*/ 228600 w 228600"/>
              <a:gd name="connsiteY2" fmla="*/ 0 h 2286000"/>
              <a:gd name="connsiteX3" fmla="*/ 0 w 228600"/>
              <a:gd name="connsiteY3" fmla="*/ 0 h 2286000"/>
              <a:gd name="connsiteX4" fmla="*/ 0 w 228600"/>
              <a:gd name="connsiteY4" fmla="*/ 2286000 h 2286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28600" h="2286000">
                <a:moveTo>
                  <a:pt x="0" y="2286000"/>
                </a:moveTo>
                <a:lnTo>
                  <a:pt x="228600" y="2286000"/>
                </a:lnTo>
                <a:lnTo>
                  <a:pt x="228600" y="0"/>
                </a:lnTo>
                <a:lnTo>
                  <a:pt x="0" y="0"/>
                </a:lnTo>
                <a:lnTo>
                  <a:pt x="0" y="2286000"/>
                </a:lnTo>
              </a:path>
            </a:pathLst>
          </a:custGeom>
          <a:solidFill>
            <a:srgbClr val="FF99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Freeform 3"/>
          <p:cNvSpPr/>
          <p:nvPr/>
        </p:nvSpPr>
        <p:spPr>
          <a:xfrm>
            <a:off x="0" y="4572000"/>
            <a:ext cx="228600" cy="2286000"/>
          </a:xfrm>
          <a:custGeom>
            <a:avLst/>
            <a:gdLst>
              <a:gd name="connsiteX0" fmla="*/ 0 w 228600"/>
              <a:gd name="connsiteY0" fmla="*/ 2286000 h 2286000"/>
              <a:gd name="connsiteX1" fmla="*/ 228600 w 228600"/>
              <a:gd name="connsiteY1" fmla="*/ 2286000 h 2286000"/>
              <a:gd name="connsiteX2" fmla="*/ 228600 w 228600"/>
              <a:gd name="connsiteY2" fmla="*/ 0 h 2286000"/>
              <a:gd name="connsiteX3" fmla="*/ 0 w 228600"/>
              <a:gd name="connsiteY3" fmla="*/ 0 h 2286000"/>
              <a:gd name="connsiteX4" fmla="*/ 0 w 228600"/>
              <a:gd name="connsiteY4" fmla="*/ 2286000 h 2286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28600" h="2286000">
                <a:moveTo>
                  <a:pt x="0" y="2286000"/>
                </a:moveTo>
                <a:lnTo>
                  <a:pt x="228600" y="2286000"/>
                </a:lnTo>
                <a:lnTo>
                  <a:pt x="228600" y="0"/>
                </a:lnTo>
                <a:lnTo>
                  <a:pt x="0" y="0"/>
                </a:lnTo>
                <a:lnTo>
                  <a:pt x="0" y="2286000"/>
                </a:lnTo>
              </a:path>
            </a:pathLst>
          </a:custGeom>
          <a:solidFill>
            <a:srgbClr val="666699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171700" y="2819400"/>
            <a:ext cx="4546600" cy="13970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5400"/>
              </a:lnSpc>
              <a:tabLst>
                <a:tab pos="215900" algn="l"/>
              </a:tabLst>
            </a:pPr>
            <a:r>
              <a:rPr lang="en-US" altLang="zh-CN" dirty="0" smtClean="0"/>
              <a:t>	</a:t>
            </a:r>
            <a:r>
              <a:rPr lang="en-US" altLang="zh-CN" sz="39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장애란</a:t>
            </a:r>
            <a:r>
              <a:rPr lang="en-US" altLang="zh-CN" sz="39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9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무엇인가</a:t>
            </a:r>
            <a:r>
              <a:rPr lang="en-US" altLang="zh-CN" sz="39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996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?</a:t>
            </a:r>
          </a:p>
          <a:p>
            <a:pPr>
              <a:lnSpc>
                <a:spcPts val="5600"/>
              </a:lnSpc>
              <a:tabLst>
                <a:tab pos="215900" algn="l"/>
              </a:tabLst>
            </a:pPr>
            <a:r>
              <a:rPr lang="en-US" altLang="zh-CN" sz="3996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What</a:t>
            </a:r>
            <a:r>
              <a:rPr lang="en-US" altLang="zh-CN" sz="39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996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is</a:t>
            </a:r>
            <a:r>
              <a:rPr lang="en-US" altLang="zh-CN" sz="39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996" dirty="0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“</a:t>
            </a:r>
            <a:r>
              <a:rPr lang="en-US" altLang="zh-CN" sz="39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996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Disability</a:t>
            </a:r>
            <a:r>
              <a:rPr lang="en-US" altLang="zh-CN" sz="39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996" dirty="0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”</a:t>
            </a:r>
            <a:r>
              <a:rPr lang="en-US" altLang="zh-CN" sz="39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996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?</a:t>
            </a:r>
          </a:p>
        </p:txBody>
      </p:sp>
      <p:sp>
        <p:nvSpPr>
          <p:cNvPr id="8" name="TextBox 1"/>
          <p:cNvSpPr txBox="1"/>
          <p:nvPr/>
        </p:nvSpPr>
        <p:spPr>
          <a:xfrm>
            <a:off x="698500" y="381000"/>
            <a:ext cx="2997200" cy="10160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00"/>
              </a:lnSpc>
              <a:tabLst/>
            </a:pPr>
            <a:r>
              <a:rPr lang="en-US" altLang="zh-CN" sz="60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Disability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0" y="0"/>
            <a:ext cx="9144000" cy="6858000"/>
          </a:xfrm>
          <a:custGeom>
            <a:avLst/>
            <a:gdLst>
              <a:gd name="connsiteX0" fmla="*/ 0 w 9144000"/>
              <a:gd name="connsiteY0" fmla="*/ 6858000 h 6858000"/>
              <a:gd name="connsiteX1" fmla="*/ 9144000 w 9144000"/>
              <a:gd name="connsiteY1" fmla="*/ 6858000 h 6858000"/>
              <a:gd name="connsiteX2" fmla="*/ 9144000 w 9144000"/>
              <a:gd name="connsiteY2" fmla="*/ 0 h 6858000"/>
              <a:gd name="connsiteX3" fmla="*/ 0 w 9144000"/>
              <a:gd name="connsiteY3" fmla="*/ 0 h 6858000"/>
              <a:gd name="connsiteX4" fmla="*/ 0 w 9144000"/>
              <a:gd name="connsiteY4" fmla="*/ 6858000 h 6858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9144000" h="6858000">
                <a:moveTo>
                  <a:pt x="0" y="6858000"/>
                </a:moveTo>
                <a:lnTo>
                  <a:pt x="9144000" y="6858000"/>
                </a:lnTo>
                <a:lnTo>
                  <a:pt x="9144000" y="0"/>
                </a:lnTo>
                <a:lnTo>
                  <a:pt x="0" y="0"/>
                </a:lnTo>
                <a:lnTo>
                  <a:pt x="0" y="685800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Freeform 3"/>
          <p:cNvSpPr/>
          <p:nvPr/>
        </p:nvSpPr>
        <p:spPr>
          <a:xfrm>
            <a:off x="0" y="0"/>
            <a:ext cx="228600" cy="2286000"/>
          </a:xfrm>
          <a:custGeom>
            <a:avLst/>
            <a:gdLst>
              <a:gd name="connsiteX0" fmla="*/ 0 w 228600"/>
              <a:gd name="connsiteY0" fmla="*/ 2286000 h 2286000"/>
              <a:gd name="connsiteX1" fmla="*/ 228600 w 228600"/>
              <a:gd name="connsiteY1" fmla="*/ 2286000 h 2286000"/>
              <a:gd name="connsiteX2" fmla="*/ 228600 w 228600"/>
              <a:gd name="connsiteY2" fmla="*/ 0 h 2286000"/>
              <a:gd name="connsiteX3" fmla="*/ 0 w 228600"/>
              <a:gd name="connsiteY3" fmla="*/ 0 h 2286000"/>
              <a:gd name="connsiteX4" fmla="*/ 0 w 228600"/>
              <a:gd name="connsiteY4" fmla="*/ 2286000 h 2286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28600" h="2286000">
                <a:moveTo>
                  <a:pt x="0" y="2286000"/>
                </a:moveTo>
                <a:lnTo>
                  <a:pt x="228600" y="2286000"/>
                </a:lnTo>
                <a:lnTo>
                  <a:pt x="228600" y="0"/>
                </a:lnTo>
                <a:lnTo>
                  <a:pt x="0" y="0"/>
                </a:lnTo>
                <a:lnTo>
                  <a:pt x="0" y="2286000"/>
                </a:lnTo>
              </a:path>
            </a:pathLst>
          </a:custGeom>
          <a:solidFill>
            <a:srgbClr val="FFCC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Freeform 3"/>
          <p:cNvSpPr/>
          <p:nvPr/>
        </p:nvSpPr>
        <p:spPr>
          <a:xfrm>
            <a:off x="448437" y="1439037"/>
            <a:ext cx="8096250" cy="38100"/>
          </a:xfrm>
          <a:custGeom>
            <a:avLst/>
            <a:gdLst>
              <a:gd name="connsiteX0" fmla="*/ 9525 w 8096250"/>
              <a:gd name="connsiteY0" fmla="*/ 9525 h 38100"/>
              <a:gd name="connsiteX1" fmla="*/ 8086725 w 8096250"/>
              <a:gd name="connsiteY1" fmla="*/ 9525 h 381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8096250" h="38100">
                <a:moveTo>
                  <a:pt x="9525" y="9525"/>
                </a:moveTo>
                <a:lnTo>
                  <a:pt x="8086725" y="9525"/>
                </a:lnTo>
              </a:path>
            </a:pathLst>
          </a:custGeom>
          <a:ln w="12700">
            <a:solidFill>
              <a:srgbClr val="666699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Freeform 3"/>
          <p:cNvSpPr/>
          <p:nvPr/>
        </p:nvSpPr>
        <p:spPr>
          <a:xfrm>
            <a:off x="0" y="2286000"/>
            <a:ext cx="228600" cy="2286000"/>
          </a:xfrm>
          <a:custGeom>
            <a:avLst/>
            <a:gdLst>
              <a:gd name="connsiteX0" fmla="*/ 0 w 228600"/>
              <a:gd name="connsiteY0" fmla="*/ 2286000 h 2286000"/>
              <a:gd name="connsiteX1" fmla="*/ 228600 w 228600"/>
              <a:gd name="connsiteY1" fmla="*/ 2286000 h 2286000"/>
              <a:gd name="connsiteX2" fmla="*/ 228600 w 228600"/>
              <a:gd name="connsiteY2" fmla="*/ 0 h 2286000"/>
              <a:gd name="connsiteX3" fmla="*/ 0 w 228600"/>
              <a:gd name="connsiteY3" fmla="*/ 0 h 2286000"/>
              <a:gd name="connsiteX4" fmla="*/ 0 w 228600"/>
              <a:gd name="connsiteY4" fmla="*/ 2286000 h 2286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28600" h="2286000">
                <a:moveTo>
                  <a:pt x="0" y="2286000"/>
                </a:moveTo>
                <a:lnTo>
                  <a:pt x="228600" y="2286000"/>
                </a:lnTo>
                <a:lnTo>
                  <a:pt x="228600" y="0"/>
                </a:lnTo>
                <a:lnTo>
                  <a:pt x="0" y="0"/>
                </a:lnTo>
                <a:lnTo>
                  <a:pt x="0" y="2286000"/>
                </a:lnTo>
              </a:path>
            </a:pathLst>
          </a:custGeom>
          <a:solidFill>
            <a:srgbClr val="FF99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Freeform 3"/>
          <p:cNvSpPr/>
          <p:nvPr/>
        </p:nvSpPr>
        <p:spPr>
          <a:xfrm>
            <a:off x="0" y="4572000"/>
            <a:ext cx="228600" cy="2286000"/>
          </a:xfrm>
          <a:custGeom>
            <a:avLst/>
            <a:gdLst>
              <a:gd name="connsiteX0" fmla="*/ 0 w 228600"/>
              <a:gd name="connsiteY0" fmla="*/ 2286000 h 2286000"/>
              <a:gd name="connsiteX1" fmla="*/ 228600 w 228600"/>
              <a:gd name="connsiteY1" fmla="*/ 2286000 h 2286000"/>
              <a:gd name="connsiteX2" fmla="*/ 228600 w 228600"/>
              <a:gd name="connsiteY2" fmla="*/ 0 h 2286000"/>
              <a:gd name="connsiteX3" fmla="*/ 0 w 228600"/>
              <a:gd name="connsiteY3" fmla="*/ 0 h 2286000"/>
              <a:gd name="connsiteX4" fmla="*/ 0 w 228600"/>
              <a:gd name="connsiteY4" fmla="*/ 2286000 h 2286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28600" h="2286000">
                <a:moveTo>
                  <a:pt x="0" y="2286000"/>
                </a:moveTo>
                <a:lnTo>
                  <a:pt x="228600" y="2286000"/>
                </a:lnTo>
                <a:lnTo>
                  <a:pt x="228600" y="0"/>
                </a:lnTo>
                <a:lnTo>
                  <a:pt x="0" y="0"/>
                </a:lnTo>
                <a:lnTo>
                  <a:pt x="0" y="2286000"/>
                </a:lnTo>
              </a:path>
            </a:pathLst>
          </a:custGeom>
          <a:solidFill>
            <a:srgbClr val="666699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TextBox 1"/>
          <p:cNvSpPr txBox="1"/>
          <p:nvPr/>
        </p:nvSpPr>
        <p:spPr>
          <a:xfrm>
            <a:off x="698500" y="635000"/>
            <a:ext cx="6362700" cy="749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5900"/>
              </a:lnSpc>
              <a:tabLst/>
            </a:pPr>
            <a:r>
              <a:rPr lang="en-US" altLang="zh-CN" sz="44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Disability</a:t>
            </a:r>
            <a:r>
              <a:rPr lang="en-US" altLang="zh-CN" sz="440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44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Rights</a:t>
            </a:r>
            <a:r>
              <a:rPr lang="en-US" altLang="zh-CN" sz="440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44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Movement</a:t>
            </a:r>
          </a:p>
        </p:txBody>
      </p:sp>
      <p:sp>
        <p:nvSpPr>
          <p:cNvPr id="8" name="TextBox 1"/>
          <p:cNvSpPr txBox="1"/>
          <p:nvPr/>
        </p:nvSpPr>
        <p:spPr>
          <a:xfrm>
            <a:off x="774700" y="1816100"/>
            <a:ext cx="203200" cy="2222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900"/>
              </a:lnSpc>
              <a:tabLst/>
            </a:pPr>
            <a:r>
              <a:rPr lang="en-US" altLang="zh-CN" sz="1800" dirty="0" smtClean="0">
                <a:solidFill>
                  <a:srgbClr val="FFCC00"/>
                </a:solidFill>
                <a:latin typeface="Wingdings" pitchFamily="18" charset="0"/>
                <a:cs typeface="Wingdings" pitchFamily="18" charset="0"/>
              </a:rPr>
              <a:t>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300"/>
              </a:lnSpc>
              <a:tabLst/>
            </a:pPr>
            <a:r>
              <a:rPr lang="en-US" altLang="zh-CN" sz="1800" dirty="0" smtClean="0">
                <a:solidFill>
                  <a:srgbClr val="FFCC00"/>
                </a:solidFill>
                <a:latin typeface="Wingdings" pitchFamily="18" charset="0"/>
                <a:cs typeface="Wingdings" pitchFamily="18" charset="0"/>
              </a:rPr>
              <a:t>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200"/>
              </a:lnSpc>
              <a:tabLst/>
            </a:pPr>
            <a:r>
              <a:rPr lang="en-US" altLang="zh-CN" sz="1800" dirty="0" smtClean="0">
                <a:solidFill>
                  <a:srgbClr val="FFCC00"/>
                </a:solidFill>
                <a:latin typeface="Wingdings" pitchFamily="18" charset="0"/>
                <a:cs typeface="Wingdings" pitchFamily="18" charset="0"/>
              </a:rPr>
              <a:t></a:t>
            </a:r>
          </a:p>
        </p:txBody>
      </p:sp>
      <p:sp>
        <p:nvSpPr>
          <p:cNvPr id="9" name="TextBox 1"/>
          <p:cNvSpPr txBox="1"/>
          <p:nvPr/>
        </p:nvSpPr>
        <p:spPr>
          <a:xfrm>
            <a:off x="1117600" y="1714500"/>
            <a:ext cx="7505700" cy="27559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200"/>
              </a:lnSpc>
              <a:tabLst/>
            </a:pPr>
            <a:r>
              <a:rPr lang="en-US" altLang="zh-CN" sz="2400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1970~80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년대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주각된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장애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인권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운동은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현재의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장애인관</a:t>
            </a:r>
          </a:p>
          <a:p>
            <a:pPr>
              <a:lnSpc>
                <a:spcPts val="2800"/>
              </a:lnSpc>
              <a:tabLst/>
            </a:pP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련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연구의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발전의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기초가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되었다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.</a:t>
            </a:r>
          </a:p>
          <a:p>
            <a:pPr>
              <a:lnSpc>
                <a:spcPts val="3000"/>
              </a:lnSpc>
              <a:tabLst/>
            </a:pP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장애인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개인의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결핍과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병리학에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초점을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맞추는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것에서</a:t>
            </a:r>
          </a:p>
          <a:p>
            <a:pPr>
              <a:lnSpc>
                <a:spcPts val="3200"/>
              </a:lnSpc>
              <a:tabLst/>
            </a:pP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벗어나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사회적으로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구성된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장벽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(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접근할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수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없는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건축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,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배</a:t>
            </a:r>
          </a:p>
          <a:p>
            <a:pPr>
              <a:lnSpc>
                <a:spcPts val="2800"/>
              </a:lnSpc>
              <a:tabLst/>
            </a:pP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제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,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편견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)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에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초점을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맞추는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쪽으로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관점을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옮겨감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.</a:t>
            </a:r>
          </a:p>
          <a:p>
            <a:pPr>
              <a:lnSpc>
                <a:spcPts val="3000"/>
              </a:lnSpc>
              <a:tabLst/>
            </a:pP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장애인들은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자신들을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합법적으로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자격이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있는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소수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집단</a:t>
            </a:r>
          </a:p>
          <a:p>
            <a:pPr>
              <a:lnSpc>
                <a:spcPts val="3200"/>
              </a:lnSpc>
              <a:tabLst/>
            </a:pP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이라고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표현하기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시작했다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0" y="0"/>
            <a:ext cx="9144000" cy="6858000"/>
          </a:xfrm>
          <a:custGeom>
            <a:avLst/>
            <a:gdLst>
              <a:gd name="connsiteX0" fmla="*/ 0 w 9144000"/>
              <a:gd name="connsiteY0" fmla="*/ 6858000 h 6858000"/>
              <a:gd name="connsiteX1" fmla="*/ 9144000 w 9144000"/>
              <a:gd name="connsiteY1" fmla="*/ 6858000 h 6858000"/>
              <a:gd name="connsiteX2" fmla="*/ 9144000 w 9144000"/>
              <a:gd name="connsiteY2" fmla="*/ 0 h 6858000"/>
              <a:gd name="connsiteX3" fmla="*/ 0 w 9144000"/>
              <a:gd name="connsiteY3" fmla="*/ 0 h 6858000"/>
              <a:gd name="connsiteX4" fmla="*/ 0 w 9144000"/>
              <a:gd name="connsiteY4" fmla="*/ 6858000 h 6858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9144000" h="6858000">
                <a:moveTo>
                  <a:pt x="0" y="6858000"/>
                </a:moveTo>
                <a:lnTo>
                  <a:pt x="9144000" y="6858000"/>
                </a:lnTo>
                <a:lnTo>
                  <a:pt x="9144000" y="0"/>
                </a:lnTo>
                <a:lnTo>
                  <a:pt x="0" y="0"/>
                </a:lnTo>
                <a:lnTo>
                  <a:pt x="0" y="685800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Freeform 3"/>
          <p:cNvSpPr/>
          <p:nvPr/>
        </p:nvSpPr>
        <p:spPr>
          <a:xfrm>
            <a:off x="0" y="0"/>
            <a:ext cx="228600" cy="2286000"/>
          </a:xfrm>
          <a:custGeom>
            <a:avLst/>
            <a:gdLst>
              <a:gd name="connsiteX0" fmla="*/ 0 w 228600"/>
              <a:gd name="connsiteY0" fmla="*/ 2286000 h 2286000"/>
              <a:gd name="connsiteX1" fmla="*/ 228600 w 228600"/>
              <a:gd name="connsiteY1" fmla="*/ 2286000 h 2286000"/>
              <a:gd name="connsiteX2" fmla="*/ 228600 w 228600"/>
              <a:gd name="connsiteY2" fmla="*/ 0 h 2286000"/>
              <a:gd name="connsiteX3" fmla="*/ 0 w 228600"/>
              <a:gd name="connsiteY3" fmla="*/ 0 h 2286000"/>
              <a:gd name="connsiteX4" fmla="*/ 0 w 228600"/>
              <a:gd name="connsiteY4" fmla="*/ 2286000 h 2286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28600" h="2286000">
                <a:moveTo>
                  <a:pt x="0" y="2286000"/>
                </a:moveTo>
                <a:lnTo>
                  <a:pt x="228600" y="2286000"/>
                </a:lnTo>
                <a:lnTo>
                  <a:pt x="228600" y="0"/>
                </a:lnTo>
                <a:lnTo>
                  <a:pt x="0" y="0"/>
                </a:lnTo>
                <a:lnTo>
                  <a:pt x="0" y="2286000"/>
                </a:lnTo>
              </a:path>
            </a:pathLst>
          </a:custGeom>
          <a:solidFill>
            <a:srgbClr val="FFCC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Freeform 3"/>
          <p:cNvSpPr/>
          <p:nvPr/>
        </p:nvSpPr>
        <p:spPr>
          <a:xfrm>
            <a:off x="448437" y="1439037"/>
            <a:ext cx="8096250" cy="38100"/>
          </a:xfrm>
          <a:custGeom>
            <a:avLst/>
            <a:gdLst>
              <a:gd name="connsiteX0" fmla="*/ 9525 w 8096250"/>
              <a:gd name="connsiteY0" fmla="*/ 9525 h 38100"/>
              <a:gd name="connsiteX1" fmla="*/ 8086725 w 8096250"/>
              <a:gd name="connsiteY1" fmla="*/ 9525 h 381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8096250" h="38100">
                <a:moveTo>
                  <a:pt x="9525" y="9525"/>
                </a:moveTo>
                <a:lnTo>
                  <a:pt x="8086725" y="9525"/>
                </a:lnTo>
              </a:path>
            </a:pathLst>
          </a:custGeom>
          <a:ln w="12700">
            <a:solidFill>
              <a:srgbClr val="666699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Freeform 3"/>
          <p:cNvSpPr/>
          <p:nvPr/>
        </p:nvSpPr>
        <p:spPr>
          <a:xfrm>
            <a:off x="0" y="2286000"/>
            <a:ext cx="228600" cy="2286000"/>
          </a:xfrm>
          <a:custGeom>
            <a:avLst/>
            <a:gdLst>
              <a:gd name="connsiteX0" fmla="*/ 0 w 228600"/>
              <a:gd name="connsiteY0" fmla="*/ 2286000 h 2286000"/>
              <a:gd name="connsiteX1" fmla="*/ 228600 w 228600"/>
              <a:gd name="connsiteY1" fmla="*/ 2286000 h 2286000"/>
              <a:gd name="connsiteX2" fmla="*/ 228600 w 228600"/>
              <a:gd name="connsiteY2" fmla="*/ 0 h 2286000"/>
              <a:gd name="connsiteX3" fmla="*/ 0 w 228600"/>
              <a:gd name="connsiteY3" fmla="*/ 0 h 2286000"/>
              <a:gd name="connsiteX4" fmla="*/ 0 w 228600"/>
              <a:gd name="connsiteY4" fmla="*/ 2286000 h 2286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28600" h="2286000">
                <a:moveTo>
                  <a:pt x="0" y="2286000"/>
                </a:moveTo>
                <a:lnTo>
                  <a:pt x="228600" y="2286000"/>
                </a:lnTo>
                <a:lnTo>
                  <a:pt x="228600" y="0"/>
                </a:lnTo>
                <a:lnTo>
                  <a:pt x="0" y="0"/>
                </a:lnTo>
                <a:lnTo>
                  <a:pt x="0" y="2286000"/>
                </a:lnTo>
              </a:path>
            </a:pathLst>
          </a:custGeom>
          <a:solidFill>
            <a:srgbClr val="FF99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Freeform 3"/>
          <p:cNvSpPr/>
          <p:nvPr/>
        </p:nvSpPr>
        <p:spPr>
          <a:xfrm>
            <a:off x="0" y="4572000"/>
            <a:ext cx="228600" cy="2286000"/>
          </a:xfrm>
          <a:custGeom>
            <a:avLst/>
            <a:gdLst>
              <a:gd name="connsiteX0" fmla="*/ 0 w 228600"/>
              <a:gd name="connsiteY0" fmla="*/ 2286000 h 2286000"/>
              <a:gd name="connsiteX1" fmla="*/ 228600 w 228600"/>
              <a:gd name="connsiteY1" fmla="*/ 2286000 h 2286000"/>
              <a:gd name="connsiteX2" fmla="*/ 228600 w 228600"/>
              <a:gd name="connsiteY2" fmla="*/ 0 h 2286000"/>
              <a:gd name="connsiteX3" fmla="*/ 0 w 228600"/>
              <a:gd name="connsiteY3" fmla="*/ 0 h 2286000"/>
              <a:gd name="connsiteX4" fmla="*/ 0 w 228600"/>
              <a:gd name="connsiteY4" fmla="*/ 2286000 h 2286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28600" h="2286000">
                <a:moveTo>
                  <a:pt x="0" y="2286000"/>
                </a:moveTo>
                <a:lnTo>
                  <a:pt x="228600" y="2286000"/>
                </a:lnTo>
                <a:lnTo>
                  <a:pt x="228600" y="0"/>
                </a:lnTo>
                <a:lnTo>
                  <a:pt x="0" y="0"/>
                </a:lnTo>
                <a:lnTo>
                  <a:pt x="0" y="2286000"/>
                </a:lnTo>
              </a:path>
            </a:pathLst>
          </a:custGeom>
          <a:solidFill>
            <a:srgbClr val="666699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Freeform 3"/>
          <p:cNvSpPr/>
          <p:nvPr/>
        </p:nvSpPr>
        <p:spPr>
          <a:xfrm>
            <a:off x="450850" y="271018"/>
            <a:ext cx="8242300" cy="1152652"/>
          </a:xfrm>
          <a:custGeom>
            <a:avLst/>
            <a:gdLst>
              <a:gd name="connsiteX0" fmla="*/ 6350 w 8242300"/>
              <a:gd name="connsiteY0" fmla="*/ 6350 h 1152652"/>
              <a:gd name="connsiteX1" fmla="*/ 8235950 w 8242300"/>
              <a:gd name="connsiteY1" fmla="*/ 6350 h 1152652"/>
              <a:gd name="connsiteX2" fmla="*/ 8235950 w 8242300"/>
              <a:gd name="connsiteY2" fmla="*/ 1146302 h 1152652"/>
              <a:gd name="connsiteX3" fmla="*/ 6350 w 8242300"/>
              <a:gd name="connsiteY3" fmla="*/ 1146302 h 1152652"/>
              <a:gd name="connsiteX4" fmla="*/ 6350 w 8242300"/>
              <a:gd name="connsiteY4" fmla="*/ 6350 h 115265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8242300" h="1152652">
                <a:moveTo>
                  <a:pt x="6350" y="6350"/>
                </a:moveTo>
                <a:lnTo>
                  <a:pt x="8235950" y="6350"/>
                </a:lnTo>
                <a:lnTo>
                  <a:pt x="8235950" y="1146302"/>
                </a:lnTo>
                <a:lnTo>
                  <a:pt x="6350" y="1146302"/>
                </a:lnTo>
                <a:lnTo>
                  <a:pt x="6350" y="6350"/>
                </a:lnTo>
              </a:path>
            </a:pathLst>
          </a:custGeom>
          <a:solidFill>
            <a:srgbClr val="000000">
              <a:alpha val="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66800" y="1752600"/>
            <a:ext cx="7239000" cy="43561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546100" y="673100"/>
            <a:ext cx="6946900" cy="749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5900"/>
              </a:lnSpc>
              <a:tabLst/>
            </a:pPr>
            <a:r>
              <a:rPr lang="en-US" altLang="zh-CN" sz="4404" dirty="0" smtClean="0">
                <a:solidFill>
                  <a:srgbClr val="666699"/>
                </a:solidFill>
                <a:latin typeface="Times New Roman" pitchFamily="18" charset="0"/>
                <a:cs typeface="Times New Roman" pitchFamily="18" charset="0"/>
              </a:rPr>
              <a:t>Independent</a:t>
            </a:r>
            <a:r>
              <a:rPr lang="en-US" altLang="zh-CN" sz="440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4404" dirty="0" smtClean="0">
                <a:solidFill>
                  <a:srgbClr val="666699"/>
                </a:solidFill>
                <a:latin typeface="Times New Roman" pitchFamily="18" charset="0"/>
                <a:cs typeface="Times New Roman" pitchFamily="18" charset="0"/>
              </a:rPr>
              <a:t>Living</a:t>
            </a:r>
            <a:r>
              <a:rPr lang="en-US" altLang="zh-CN" sz="440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4404" dirty="0" smtClean="0">
                <a:solidFill>
                  <a:srgbClr val="666699"/>
                </a:solidFill>
                <a:latin typeface="Times New Roman" pitchFamily="18" charset="0"/>
                <a:cs typeface="Times New Roman" pitchFamily="18" charset="0"/>
              </a:rPr>
              <a:t>Movement</a:t>
            </a:r>
          </a:p>
        </p:txBody>
      </p:sp>
      <p:sp>
        <p:nvSpPr>
          <p:cNvPr id="9" name="TextBox 1"/>
          <p:cNvSpPr txBox="1"/>
          <p:nvPr/>
        </p:nvSpPr>
        <p:spPr>
          <a:xfrm>
            <a:off x="850900" y="1892300"/>
            <a:ext cx="2679700" cy="1130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500"/>
              </a:lnSpc>
              <a:tabLst>
                <a:tab pos="609600" algn="l"/>
              </a:tabLst>
            </a:pPr>
            <a:r>
              <a:rPr lang="en-US" altLang="zh-CN" sz="1800" b="1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Independent</a:t>
            </a:r>
            <a:r>
              <a:rPr lang="en-US" altLang="zh-CN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800" b="1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Living</a:t>
            </a:r>
          </a:p>
          <a:p>
            <a:pPr>
              <a:lnSpc>
                <a:spcPts val="2100"/>
              </a:lnSpc>
              <a:tabLst>
                <a:tab pos="609600" algn="l"/>
              </a:tabLst>
            </a:pPr>
            <a:r>
              <a:rPr lang="en-US" altLang="zh-CN" dirty="0" smtClean="0"/>
              <a:t>	</a:t>
            </a:r>
            <a:r>
              <a:rPr lang="en-US" altLang="zh-CN" sz="1800" b="1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Movement</a:t>
            </a:r>
            <a:r>
              <a:rPr lang="en-US" altLang="zh-CN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800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began</a:t>
            </a:r>
            <a:r>
              <a:rPr lang="en-US" altLang="zh-CN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800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at</a:t>
            </a:r>
          </a:p>
          <a:p>
            <a:pPr>
              <a:lnSpc>
                <a:spcPts val="2000"/>
              </a:lnSpc>
              <a:tabLst>
                <a:tab pos="609600" algn="l"/>
              </a:tabLst>
            </a:pPr>
            <a:r>
              <a:rPr lang="en-US" altLang="zh-CN" dirty="0" smtClean="0"/>
              <a:t>	</a:t>
            </a:r>
            <a:r>
              <a:rPr lang="en-US" altLang="zh-CN" sz="1800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the</a:t>
            </a:r>
            <a:r>
              <a:rPr lang="en-US" altLang="zh-CN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800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University</a:t>
            </a:r>
            <a:r>
              <a:rPr lang="en-US" altLang="zh-CN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800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of</a:t>
            </a:r>
          </a:p>
          <a:p>
            <a:pPr>
              <a:lnSpc>
                <a:spcPts val="2100"/>
              </a:lnSpc>
              <a:tabLst>
                <a:tab pos="609600" algn="l"/>
              </a:tabLst>
            </a:pPr>
            <a:r>
              <a:rPr lang="en-US" altLang="zh-CN" dirty="0" smtClean="0"/>
              <a:t>	</a:t>
            </a:r>
            <a:r>
              <a:rPr lang="en-US" altLang="zh-CN" sz="1800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California</a:t>
            </a:r>
            <a:r>
              <a:rPr lang="en-US" altLang="zh-CN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800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at</a:t>
            </a:r>
          </a:p>
        </p:txBody>
      </p:sp>
      <p:sp>
        <p:nvSpPr>
          <p:cNvPr id="10" name="TextBox 1"/>
          <p:cNvSpPr txBox="1"/>
          <p:nvPr/>
        </p:nvSpPr>
        <p:spPr>
          <a:xfrm>
            <a:off x="1460500" y="2971800"/>
            <a:ext cx="1676400" cy="863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500"/>
              </a:lnSpc>
              <a:tabLst/>
            </a:pPr>
            <a:r>
              <a:rPr lang="en-US" altLang="zh-CN" sz="1800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Berkeley</a:t>
            </a:r>
            <a:r>
              <a:rPr lang="en-US" altLang="zh-CN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800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by</a:t>
            </a:r>
            <a:r>
              <a:rPr lang="en-US" altLang="zh-CN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800" b="1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Ed</a:t>
            </a:r>
          </a:p>
          <a:p>
            <a:pPr>
              <a:lnSpc>
                <a:spcPts val="2100"/>
              </a:lnSpc>
              <a:tabLst/>
            </a:pPr>
            <a:r>
              <a:rPr lang="en-US" altLang="zh-CN" sz="1800" b="1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Roberts</a:t>
            </a:r>
            <a:r>
              <a:rPr lang="en-US" altLang="zh-CN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800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and</a:t>
            </a:r>
            <a:r>
              <a:rPr lang="en-US" altLang="zh-CN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800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the</a:t>
            </a:r>
          </a:p>
          <a:p>
            <a:pPr>
              <a:lnSpc>
                <a:spcPts val="2100"/>
              </a:lnSpc>
              <a:tabLst/>
            </a:pPr>
            <a:r>
              <a:rPr lang="en-US" altLang="zh-CN" sz="1800" b="1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Rolling</a:t>
            </a:r>
            <a:r>
              <a:rPr lang="en-US" altLang="zh-CN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800" b="1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Quads</a:t>
            </a:r>
            <a:r>
              <a:rPr lang="en-US" altLang="zh-CN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800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.</a:t>
            </a:r>
          </a:p>
        </p:txBody>
      </p:sp>
      <p:sp>
        <p:nvSpPr>
          <p:cNvPr id="11" name="TextBox 1"/>
          <p:cNvSpPr txBox="1"/>
          <p:nvPr/>
        </p:nvSpPr>
        <p:spPr>
          <a:xfrm>
            <a:off x="4508500" y="4914900"/>
            <a:ext cx="977900" cy="279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200"/>
              </a:lnSpc>
              <a:tabLst/>
            </a:pPr>
            <a:r>
              <a:rPr lang="en-US" altLang="zh-CN" sz="1596" b="1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Physically</a:t>
            </a:r>
          </a:p>
        </p:txBody>
      </p:sp>
      <p:sp>
        <p:nvSpPr>
          <p:cNvPr id="12" name="TextBox 1"/>
          <p:cNvSpPr txBox="1"/>
          <p:nvPr/>
        </p:nvSpPr>
        <p:spPr>
          <a:xfrm>
            <a:off x="4508500" y="5168900"/>
            <a:ext cx="1765300" cy="7620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200"/>
              </a:lnSpc>
              <a:tabLst/>
            </a:pPr>
            <a:r>
              <a:rPr lang="en-US" altLang="zh-CN" sz="1596" b="1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Disabled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b="1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Students</a:t>
            </a:r>
          </a:p>
          <a:p>
            <a:pPr>
              <a:lnSpc>
                <a:spcPts val="1900"/>
              </a:lnSpc>
              <a:tabLst/>
            </a:pPr>
            <a:r>
              <a:rPr lang="en-US" altLang="zh-CN" sz="1596" b="1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Program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b="1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(PDSP)</a:t>
            </a:r>
          </a:p>
          <a:p>
            <a:pPr>
              <a:lnSpc>
                <a:spcPts val="1800"/>
              </a:lnSpc>
              <a:tabLst/>
            </a:pPr>
            <a:r>
              <a:rPr lang="en-US" altLang="zh-CN" sz="1596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at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the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UC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Berkeley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0" y="0"/>
            <a:ext cx="9144000" cy="6858000"/>
          </a:xfrm>
          <a:custGeom>
            <a:avLst/>
            <a:gdLst>
              <a:gd name="connsiteX0" fmla="*/ 0 w 9144000"/>
              <a:gd name="connsiteY0" fmla="*/ 6858000 h 6858000"/>
              <a:gd name="connsiteX1" fmla="*/ 9144000 w 9144000"/>
              <a:gd name="connsiteY1" fmla="*/ 6858000 h 6858000"/>
              <a:gd name="connsiteX2" fmla="*/ 9144000 w 9144000"/>
              <a:gd name="connsiteY2" fmla="*/ 0 h 6858000"/>
              <a:gd name="connsiteX3" fmla="*/ 0 w 9144000"/>
              <a:gd name="connsiteY3" fmla="*/ 0 h 6858000"/>
              <a:gd name="connsiteX4" fmla="*/ 0 w 9144000"/>
              <a:gd name="connsiteY4" fmla="*/ 6858000 h 6858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9144000" h="6858000">
                <a:moveTo>
                  <a:pt x="0" y="6858000"/>
                </a:moveTo>
                <a:lnTo>
                  <a:pt x="9144000" y="6858000"/>
                </a:lnTo>
                <a:lnTo>
                  <a:pt x="9144000" y="0"/>
                </a:lnTo>
                <a:lnTo>
                  <a:pt x="0" y="0"/>
                </a:lnTo>
                <a:lnTo>
                  <a:pt x="0" y="685800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Freeform 3"/>
          <p:cNvSpPr/>
          <p:nvPr/>
        </p:nvSpPr>
        <p:spPr>
          <a:xfrm>
            <a:off x="0" y="0"/>
            <a:ext cx="228600" cy="2286000"/>
          </a:xfrm>
          <a:custGeom>
            <a:avLst/>
            <a:gdLst>
              <a:gd name="connsiteX0" fmla="*/ 0 w 228600"/>
              <a:gd name="connsiteY0" fmla="*/ 2286000 h 2286000"/>
              <a:gd name="connsiteX1" fmla="*/ 228600 w 228600"/>
              <a:gd name="connsiteY1" fmla="*/ 2286000 h 2286000"/>
              <a:gd name="connsiteX2" fmla="*/ 228600 w 228600"/>
              <a:gd name="connsiteY2" fmla="*/ 0 h 2286000"/>
              <a:gd name="connsiteX3" fmla="*/ 0 w 228600"/>
              <a:gd name="connsiteY3" fmla="*/ 0 h 2286000"/>
              <a:gd name="connsiteX4" fmla="*/ 0 w 228600"/>
              <a:gd name="connsiteY4" fmla="*/ 2286000 h 2286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28600" h="2286000">
                <a:moveTo>
                  <a:pt x="0" y="2286000"/>
                </a:moveTo>
                <a:lnTo>
                  <a:pt x="228600" y="2286000"/>
                </a:lnTo>
                <a:lnTo>
                  <a:pt x="228600" y="0"/>
                </a:lnTo>
                <a:lnTo>
                  <a:pt x="0" y="0"/>
                </a:lnTo>
                <a:lnTo>
                  <a:pt x="0" y="2286000"/>
                </a:lnTo>
              </a:path>
            </a:pathLst>
          </a:custGeom>
          <a:solidFill>
            <a:srgbClr val="FFCC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Freeform 3"/>
          <p:cNvSpPr/>
          <p:nvPr/>
        </p:nvSpPr>
        <p:spPr>
          <a:xfrm>
            <a:off x="448437" y="1439037"/>
            <a:ext cx="8096250" cy="38100"/>
          </a:xfrm>
          <a:custGeom>
            <a:avLst/>
            <a:gdLst>
              <a:gd name="connsiteX0" fmla="*/ 9525 w 8096250"/>
              <a:gd name="connsiteY0" fmla="*/ 9525 h 38100"/>
              <a:gd name="connsiteX1" fmla="*/ 8086725 w 8096250"/>
              <a:gd name="connsiteY1" fmla="*/ 9525 h 381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8096250" h="38100">
                <a:moveTo>
                  <a:pt x="9525" y="9525"/>
                </a:moveTo>
                <a:lnTo>
                  <a:pt x="8086725" y="9525"/>
                </a:lnTo>
              </a:path>
            </a:pathLst>
          </a:custGeom>
          <a:ln w="12700">
            <a:solidFill>
              <a:srgbClr val="666699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Freeform 3"/>
          <p:cNvSpPr/>
          <p:nvPr/>
        </p:nvSpPr>
        <p:spPr>
          <a:xfrm>
            <a:off x="0" y="2286000"/>
            <a:ext cx="228600" cy="2286000"/>
          </a:xfrm>
          <a:custGeom>
            <a:avLst/>
            <a:gdLst>
              <a:gd name="connsiteX0" fmla="*/ 0 w 228600"/>
              <a:gd name="connsiteY0" fmla="*/ 2286000 h 2286000"/>
              <a:gd name="connsiteX1" fmla="*/ 228600 w 228600"/>
              <a:gd name="connsiteY1" fmla="*/ 2286000 h 2286000"/>
              <a:gd name="connsiteX2" fmla="*/ 228600 w 228600"/>
              <a:gd name="connsiteY2" fmla="*/ 0 h 2286000"/>
              <a:gd name="connsiteX3" fmla="*/ 0 w 228600"/>
              <a:gd name="connsiteY3" fmla="*/ 0 h 2286000"/>
              <a:gd name="connsiteX4" fmla="*/ 0 w 228600"/>
              <a:gd name="connsiteY4" fmla="*/ 2286000 h 2286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28600" h="2286000">
                <a:moveTo>
                  <a:pt x="0" y="2286000"/>
                </a:moveTo>
                <a:lnTo>
                  <a:pt x="228600" y="2286000"/>
                </a:lnTo>
                <a:lnTo>
                  <a:pt x="228600" y="0"/>
                </a:lnTo>
                <a:lnTo>
                  <a:pt x="0" y="0"/>
                </a:lnTo>
                <a:lnTo>
                  <a:pt x="0" y="2286000"/>
                </a:lnTo>
              </a:path>
            </a:pathLst>
          </a:custGeom>
          <a:solidFill>
            <a:srgbClr val="FF99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Freeform 3"/>
          <p:cNvSpPr/>
          <p:nvPr/>
        </p:nvSpPr>
        <p:spPr>
          <a:xfrm>
            <a:off x="0" y="4572000"/>
            <a:ext cx="228600" cy="2286000"/>
          </a:xfrm>
          <a:custGeom>
            <a:avLst/>
            <a:gdLst>
              <a:gd name="connsiteX0" fmla="*/ 0 w 228600"/>
              <a:gd name="connsiteY0" fmla="*/ 2286000 h 2286000"/>
              <a:gd name="connsiteX1" fmla="*/ 228600 w 228600"/>
              <a:gd name="connsiteY1" fmla="*/ 2286000 h 2286000"/>
              <a:gd name="connsiteX2" fmla="*/ 228600 w 228600"/>
              <a:gd name="connsiteY2" fmla="*/ 0 h 2286000"/>
              <a:gd name="connsiteX3" fmla="*/ 0 w 228600"/>
              <a:gd name="connsiteY3" fmla="*/ 0 h 2286000"/>
              <a:gd name="connsiteX4" fmla="*/ 0 w 228600"/>
              <a:gd name="connsiteY4" fmla="*/ 2286000 h 2286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28600" h="2286000">
                <a:moveTo>
                  <a:pt x="0" y="2286000"/>
                </a:moveTo>
                <a:lnTo>
                  <a:pt x="228600" y="2286000"/>
                </a:lnTo>
                <a:lnTo>
                  <a:pt x="228600" y="0"/>
                </a:lnTo>
                <a:lnTo>
                  <a:pt x="0" y="0"/>
                </a:lnTo>
                <a:lnTo>
                  <a:pt x="0" y="2286000"/>
                </a:lnTo>
              </a:path>
            </a:pathLst>
          </a:custGeom>
          <a:solidFill>
            <a:srgbClr val="666699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Freeform 3"/>
          <p:cNvSpPr/>
          <p:nvPr/>
        </p:nvSpPr>
        <p:spPr>
          <a:xfrm>
            <a:off x="450850" y="271018"/>
            <a:ext cx="8242300" cy="1152652"/>
          </a:xfrm>
          <a:custGeom>
            <a:avLst/>
            <a:gdLst>
              <a:gd name="connsiteX0" fmla="*/ 6350 w 8242300"/>
              <a:gd name="connsiteY0" fmla="*/ 6350 h 1152652"/>
              <a:gd name="connsiteX1" fmla="*/ 8235950 w 8242300"/>
              <a:gd name="connsiteY1" fmla="*/ 6350 h 1152652"/>
              <a:gd name="connsiteX2" fmla="*/ 8235950 w 8242300"/>
              <a:gd name="connsiteY2" fmla="*/ 1146302 h 1152652"/>
              <a:gd name="connsiteX3" fmla="*/ 6350 w 8242300"/>
              <a:gd name="connsiteY3" fmla="*/ 1146302 h 1152652"/>
              <a:gd name="connsiteX4" fmla="*/ 6350 w 8242300"/>
              <a:gd name="connsiteY4" fmla="*/ 6350 h 115265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8242300" h="1152652">
                <a:moveTo>
                  <a:pt x="6350" y="6350"/>
                </a:moveTo>
                <a:lnTo>
                  <a:pt x="8235950" y="6350"/>
                </a:lnTo>
                <a:lnTo>
                  <a:pt x="8235950" y="1146302"/>
                </a:lnTo>
                <a:lnTo>
                  <a:pt x="6350" y="1146302"/>
                </a:lnTo>
                <a:lnTo>
                  <a:pt x="6350" y="6350"/>
                </a:lnTo>
              </a:path>
            </a:pathLst>
          </a:custGeom>
          <a:solidFill>
            <a:srgbClr val="000000">
              <a:alpha val="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TextBox 1"/>
          <p:cNvSpPr txBox="1"/>
          <p:nvPr/>
        </p:nvSpPr>
        <p:spPr>
          <a:xfrm>
            <a:off x="546100" y="711200"/>
            <a:ext cx="7035800" cy="18161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5900"/>
              </a:lnSpc>
              <a:tabLst/>
            </a:pPr>
            <a:r>
              <a:rPr lang="en-US" altLang="zh-CN" sz="4404" dirty="0" smtClean="0">
                <a:solidFill>
                  <a:srgbClr val="666699"/>
                </a:solidFill>
                <a:latin typeface="Times New Roman" pitchFamily="18" charset="0"/>
                <a:cs typeface="Times New Roman" pitchFamily="18" charset="0"/>
              </a:rPr>
              <a:t>Independent</a:t>
            </a:r>
            <a:r>
              <a:rPr lang="en-US" altLang="zh-CN" sz="440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4404" dirty="0" smtClean="0">
                <a:solidFill>
                  <a:srgbClr val="666699"/>
                </a:solidFill>
                <a:latin typeface="Times New Roman" pitchFamily="18" charset="0"/>
                <a:cs typeface="Times New Roman" pitchFamily="18" charset="0"/>
              </a:rPr>
              <a:t>Living</a:t>
            </a:r>
            <a:r>
              <a:rPr lang="en-US" altLang="zh-CN" sz="440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4404" dirty="0" smtClean="0">
                <a:solidFill>
                  <a:srgbClr val="666699"/>
                </a:solidFill>
                <a:latin typeface="Times New Roman" pitchFamily="18" charset="0"/>
                <a:cs typeface="Times New Roman" pitchFamily="18" charset="0"/>
              </a:rPr>
              <a:t>Movement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3900"/>
              </a:lnSpc>
              <a:tabLst/>
            </a:pPr>
            <a:r>
              <a:rPr lang="en-US" altLang="zh-CN" sz="2400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PDSP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(in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a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university)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Wingdings" pitchFamily="18" charset="0"/>
                <a:cs typeface="Wingdings" pitchFamily="18" charset="0"/>
              </a:rPr>
              <a:t>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ILM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(into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the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communities)</a:t>
            </a:r>
          </a:p>
          <a:p>
            <a:pPr>
              <a:lnSpc>
                <a:spcPts val="3400"/>
              </a:lnSpc>
              <a:tabLst/>
            </a:pPr>
            <a:r>
              <a:rPr lang="en-US" altLang="zh-CN" sz="2400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Tree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principles:</a:t>
            </a:r>
          </a:p>
        </p:txBody>
      </p:sp>
      <p:sp>
        <p:nvSpPr>
          <p:cNvPr id="9" name="TextBox 1"/>
          <p:cNvSpPr txBox="1"/>
          <p:nvPr/>
        </p:nvSpPr>
        <p:spPr>
          <a:xfrm>
            <a:off x="1460500" y="3111500"/>
            <a:ext cx="165100" cy="3060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700"/>
              </a:lnSpc>
              <a:tabLst/>
            </a:pPr>
            <a:r>
              <a:rPr lang="en-US" altLang="zh-CN" sz="1560" dirty="0" smtClean="0">
                <a:solidFill>
                  <a:srgbClr val="FF9900"/>
                </a:solidFill>
                <a:latin typeface="Wingdings" pitchFamily="18" charset="0"/>
                <a:cs typeface="Wingdings" pitchFamily="18" charset="0"/>
              </a:rPr>
              <a:t>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700"/>
              </a:lnSpc>
              <a:tabLst/>
            </a:pPr>
            <a:r>
              <a:rPr lang="en-US" altLang="zh-CN" sz="1560" dirty="0" smtClean="0">
                <a:solidFill>
                  <a:srgbClr val="FF9900"/>
                </a:solidFill>
                <a:latin typeface="Wingdings" pitchFamily="18" charset="0"/>
                <a:cs typeface="Wingdings" pitchFamily="18" charset="0"/>
              </a:rPr>
              <a:t>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600"/>
              </a:lnSpc>
              <a:tabLst/>
            </a:pPr>
            <a:r>
              <a:rPr lang="en-US" altLang="zh-CN" sz="1560" dirty="0" smtClean="0">
                <a:solidFill>
                  <a:srgbClr val="FF9900"/>
                </a:solidFill>
                <a:latin typeface="Wingdings" pitchFamily="18" charset="0"/>
                <a:cs typeface="Wingdings" pitchFamily="18" charset="0"/>
              </a:rPr>
              <a:t></a:t>
            </a:r>
          </a:p>
        </p:txBody>
      </p:sp>
      <p:sp>
        <p:nvSpPr>
          <p:cNvPr id="10" name="TextBox 1"/>
          <p:cNvSpPr txBox="1"/>
          <p:nvPr/>
        </p:nvSpPr>
        <p:spPr>
          <a:xfrm>
            <a:off x="1917700" y="3048000"/>
            <a:ext cx="6591300" cy="3568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400"/>
              </a:lnSpc>
              <a:tabLst/>
            </a:pP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장애인의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욕구와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그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욕구를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충족시킬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방법을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가장</a:t>
            </a:r>
          </a:p>
          <a:p>
            <a:pPr>
              <a:lnSpc>
                <a:spcPts val="3200"/>
              </a:lnSpc>
              <a:tabLst/>
            </a:pP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잘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아는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사람은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장애인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자신이다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.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400"/>
              </a:lnSpc>
              <a:tabLst/>
            </a:pP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장애인들의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요구는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다양한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서비스를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제공하는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종</a:t>
            </a:r>
          </a:p>
          <a:p>
            <a:pPr>
              <a:lnSpc>
                <a:spcPts val="2800"/>
              </a:lnSpc>
              <a:tabLst/>
            </a:pP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합적인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프로그램으로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가장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효과적으로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충족될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수</a:t>
            </a:r>
          </a:p>
          <a:p>
            <a:pPr>
              <a:lnSpc>
                <a:spcPts val="3200"/>
              </a:lnSpc>
              <a:tabLst/>
            </a:pP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있다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.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400"/>
              </a:lnSpc>
              <a:tabLst/>
            </a:pP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장애인들은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가능한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한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그들이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속한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지역사회에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완</a:t>
            </a:r>
          </a:p>
          <a:p>
            <a:pPr>
              <a:lnSpc>
                <a:spcPts val="3300"/>
              </a:lnSpc>
              <a:tabLst/>
            </a:pP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전히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통합되어야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한다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0" y="0"/>
            <a:ext cx="9144000" cy="6858000"/>
          </a:xfrm>
          <a:custGeom>
            <a:avLst/>
            <a:gdLst>
              <a:gd name="connsiteX0" fmla="*/ 0 w 9144000"/>
              <a:gd name="connsiteY0" fmla="*/ 6858000 h 6858000"/>
              <a:gd name="connsiteX1" fmla="*/ 9144000 w 9144000"/>
              <a:gd name="connsiteY1" fmla="*/ 6858000 h 6858000"/>
              <a:gd name="connsiteX2" fmla="*/ 9144000 w 9144000"/>
              <a:gd name="connsiteY2" fmla="*/ 0 h 6858000"/>
              <a:gd name="connsiteX3" fmla="*/ 0 w 9144000"/>
              <a:gd name="connsiteY3" fmla="*/ 0 h 6858000"/>
              <a:gd name="connsiteX4" fmla="*/ 0 w 9144000"/>
              <a:gd name="connsiteY4" fmla="*/ 6858000 h 6858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9144000" h="6858000">
                <a:moveTo>
                  <a:pt x="0" y="6858000"/>
                </a:moveTo>
                <a:lnTo>
                  <a:pt x="9144000" y="6858000"/>
                </a:lnTo>
                <a:lnTo>
                  <a:pt x="9144000" y="0"/>
                </a:lnTo>
                <a:lnTo>
                  <a:pt x="0" y="0"/>
                </a:lnTo>
                <a:lnTo>
                  <a:pt x="0" y="685800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Freeform 3"/>
          <p:cNvSpPr/>
          <p:nvPr/>
        </p:nvSpPr>
        <p:spPr>
          <a:xfrm>
            <a:off x="0" y="0"/>
            <a:ext cx="228600" cy="2286000"/>
          </a:xfrm>
          <a:custGeom>
            <a:avLst/>
            <a:gdLst>
              <a:gd name="connsiteX0" fmla="*/ 0 w 228600"/>
              <a:gd name="connsiteY0" fmla="*/ 2286000 h 2286000"/>
              <a:gd name="connsiteX1" fmla="*/ 228600 w 228600"/>
              <a:gd name="connsiteY1" fmla="*/ 2286000 h 2286000"/>
              <a:gd name="connsiteX2" fmla="*/ 228600 w 228600"/>
              <a:gd name="connsiteY2" fmla="*/ 0 h 2286000"/>
              <a:gd name="connsiteX3" fmla="*/ 0 w 228600"/>
              <a:gd name="connsiteY3" fmla="*/ 0 h 2286000"/>
              <a:gd name="connsiteX4" fmla="*/ 0 w 228600"/>
              <a:gd name="connsiteY4" fmla="*/ 2286000 h 2286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28600" h="2286000">
                <a:moveTo>
                  <a:pt x="0" y="2286000"/>
                </a:moveTo>
                <a:lnTo>
                  <a:pt x="228600" y="2286000"/>
                </a:lnTo>
                <a:lnTo>
                  <a:pt x="228600" y="0"/>
                </a:lnTo>
                <a:lnTo>
                  <a:pt x="0" y="0"/>
                </a:lnTo>
                <a:lnTo>
                  <a:pt x="0" y="2286000"/>
                </a:lnTo>
              </a:path>
            </a:pathLst>
          </a:custGeom>
          <a:solidFill>
            <a:srgbClr val="FFCC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Freeform 3"/>
          <p:cNvSpPr/>
          <p:nvPr/>
        </p:nvSpPr>
        <p:spPr>
          <a:xfrm>
            <a:off x="448437" y="1439037"/>
            <a:ext cx="8096250" cy="38100"/>
          </a:xfrm>
          <a:custGeom>
            <a:avLst/>
            <a:gdLst>
              <a:gd name="connsiteX0" fmla="*/ 9525 w 8096250"/>
              <a:gd name="connsiteY0" fmla="*/ 9525 h 38100"/>
              <a:gd name="connsiteX1" fmla="*/ 8086725 w 8096250"/>
              <a:gd name="connsiteY1" fmla="*/ 9525 h 381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8096250" h="38100">
                <a:moveTo>
                  <a:pt x="9525" y="9525"/>
                </a:moveTo>
                <a:lnTo>
                  <a:pt x="8086725" y="9525"/>
                </a:lnTo>
              </a:path>
            </a:pathLst>
          </a:custGeom>
          <a:ln w="12700">
            <a:solidFill>
              <a:srgbClr val="666699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Freeform 3"/>
          <p:cNvSpPr/>
          <p:nvPr/>
        </p:nvSpPr>
        <p:spPr>
          <a:xfrm>
            <a:off x="0" y="2286000"/>
            <a:ext cx="228600" cy="2286000"/>
          </a:xfrm>
          <a:custGeom>
            <a:avLst/>
            <a:gdLst>
              <a:gd name="connsiteX0" fmla="*/ 0 w 228600"/>
              <a:gd name="connsiteY0" fmla="*/ 2286000 h 2286000"/>
              <a:gd name="connsiteX1" fmla="*/ 228600 w 228600"/>
              <a:gd name="connsiteY1" fmla="*/ 2286000 h 2286000"/>
              <a:gd name="connsiteX2" fmla="*/ 228600 w 228600"/>
              <a:gd name="connsiteY2" fmla="*/ 0 h 2286000"/>
              <a:gd name="connsiteX3" fmla="*/ 0 w 228600"/>
              <a:gd name="connsiteY3" fmla="*/ 0 h 2286000"/>
              <a:gd name="connsiteX4" fmla="*/ 0 w 228600"/>
              <a:gd name="connsiteY4" fmla="*/ 2286000 h 2286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28600" h="2286000">
                <a:moveTo>
                  <a:pt x="0" y="2286000"/>
                </a:moveTo>
                <a:lnTo>
                  <a:pt x="228600" y="2286000"/>
                </a:lnTo>
                <a:lnTo>
                  <a:pt x="228600" y="0"/>
                </a:lnTo>
                <a:lnTo>
                  <a:pt x="0" y="0"/>
                </a:lnTo>
                <a:lnTo>
                  <a:pt x="0" y="2286000"/>
                </a:lnTo>
              </a:path>
            </a:pathLst>
          </a:custGeom>
          <a:solidFill>
            <a:srgbClr val="FF99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Freeform 3"/>
          <p:cNvSpPr/>
          <p:nvPr/>
        </p:nvSpPr>
        <p:spPr>
          <a:xfrm>
            <a:off x="0" y="4572000"/>
            <a:ext cx="228600" cy="2286000"/>
          </a:xfrm>
          <a:custGeom>
            <a:avLst/>
            <a:gdLst>
              <a:gd name="connsiteX0" fmla="*/ 0 w 228600"/>
              <a:gd name="connsiteY0" fmla="*/ 2286000 h 2286000"/>
              <a:gd name="connsiteX1" fmla="*/ 228600 w 228600"/>
              <a:gd name="connsiteY1" fmla="*/ 2286000 h 2286000"/>
              <a:gd name="connsiteX2" fmla="*/ 228600 w 228600"/>
              <a:gd name="connsiteY2" fmla="*/ 0 h 2286000"/>
              <a:gd name="connsiteX3" fmla="*/ 0 w 228600"/>
              <a:gd name="connsiteY3" fmla="*/ 0 h 2286000"/>
              <a:gd name="connsiteX4" fmla="*/ 0 w 228600"/>
              <a:gd name="connsiteY4" fmla="*/ 2286000 h 2286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28600" h="2286000">
                <a:moveTo>
                  <a:pt x="0" y="2286000"/>
                </a:moveTo>
                <a:lnTo>
                  <a:pt x="228600" y="2286000"/>
                </a:lnTo>
                <a:lnTo>
                  <a:pt x="228600" y="0"/>
                </a:lnTo>
                <a:lnTo>
                  <a:pt x="0" y="0"/>
                </a:lnTo>
                <a:lnTo>
                  <a:pt x="0" y="2286000"/>
                </a:lnTo>
              </a:path>
            </a:pathLst>
          </a:custGeom>
          <a:solidFill>
            <a:srgbClr val="666699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TextBox 1"/>
          <p:cNvSpPr txBox="1"/>
          <p:nvPr/>
        </p:nvSpPr>
        <p:spPr>
          <a:xfrm>
            <a:off x="698500" y="635000"/>
            <a:ext cx="7607300" cy="749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5900"/>
              </a:lnSpc>
              <a:tabLst/>
            </a:pPr>
            <a:r>
              <a:rPr lang="en-US" altLang="zh-CN" sz="44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Individual</a:t>
            </a:r>
            <a:r>
              <a:rPr lang="en-US" altLang="zh-CN" sz="440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44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Model</a:t>
            </a:r>
            <a:r>
              <a:rPr lang="en-US" altLang="zh-CN" sz="440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44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vs</a:t>
            </a:r>
            <a:r>
              <a:rPr lang="en-US" altLang="zh-CN" sz="440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44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Social</a:t>
            </a:r>
            <a:r>
              <a:rPr lang="en-US" altLang="zh-CN" sz="440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44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model</a:t>
            </a:r>
          </a:p>
        </p:txBody>
      </p:sp>
      <p:sp>
        <p:nvSpPr>
          <p:cNvPr id="8" name="TextBox 1"/>
          <p:cNvSpPr txBox="1"/>
          <p:nvPr/>
        </p:nvSpPr>
        <p:spPr>
          <a:xfrm>
            <a:off x="774700" y="2273300"/>
            <a:ext cx="228600" cy="2921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300"/>
              </a:lnSpc>
              <a:tabLst/>
            </a:pPr>
            <a:r>
              <a:rPr lang="en-US" altLang="zh-CN" sz="2100" dirty="0" smtClean="0">
                <a:solidFill>
                  <a:srgbClr val="FFCC00"/>
                </a:solidFill>
                <a:latin typeface="Wingdings" pitchFamily="18" charset="0"/>
                <a:cs typeface="Wingdings" pitchFamily="18" charset="0"/>
              </a:rPr>
              <a:t></a:t>
            </a:r>
          </a:p>
        </p:txBody>
      </p:sp>
      <p:sp>
        <p:nvSpPr>
          <p:cNvPr id="9" name="TextBox 1"/>
          <p:cNvSpPr txBox="1"/>
          <p:nvPr/>
        </p:nvSpPr>
        <p:spPr>
          <a:xfrm>
            <a:off x="1117600" y="2209800"/>
            <a:ext cx="7239000" cy="355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800"/>
              </a:lnSpc>
              <a:tabLst/>
            </a:pP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전통적인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장애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개인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모델은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장애인이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사회에서</a:t>
            </a:r>
          </a:p>
        </p:txBody>
      </p:sp>
      <p:sp>
        <p:nvSpPr>
          <p:cNvPr id="10" name="TextBox 1"/>
          <p:cNvSpPr txBox="1"/>
          <p:nvPr/>
        </p:nvSpPr>
        <p:spPr>
          <a:xfrm>
            <a:off x="774700" y="2641600"/>
            <a:ext cx="7683500" cy="2362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800"/>
              </a:lnSpc>
              <a:tabLst>
                <a:tab pos="342900" algn="l"/>
              </a:tabLst>
            </a:pPr>
            <a:r>
              <a:rPr lang="en-US" altLang="zh-CN" dirty="0" smtClean="0"/>
              <a:t>	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어떻게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배치되거나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위치하는지를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설명한다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.</a:t>
            </a:r>
          </a:p>
          <a:p>
            <a:pPr>
              <a:lnSpc>
                <a:spcPts val="3500"/>
              </a:lnSpc>
              <a:tabLst>
                <a:tab pos="342900" algn="l"/>
              </a:tabLst>
            </a:pPr>
            <a:r>
              <a:rPr lang="en-US" altLang="zh-CN" sz="2100" dirty="0" smtClean="0">
                <a:solidFill>
                  <a:srgbClr val="FFCC00"/>
                </a:solidFill>
                <a:latin typeface="Wingdings" pitchFamily="18" charset="0"/>
                <a:cs typeface="Wingdings" pitchFamily="18" charset="0"/>
              </a:rPr>
              <a:t>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사회적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장애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모델은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사회가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장애인을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어떻게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배</a:t>
            </a:r>
          </a:p>
          <a:p>
            <a:pPr>
              <a:lnSpc>
                <a:spcPts val="3800"/>
              </a:lnSpc>
              <a:tabLst>
                <a:tab pos="342900" algn="l"/>
              </a:tabLst>
            </a:pPr>
            <a:r>
              <a:rPr lang="en-US" altLang="zh-CN" dirty="0" smtClean="0"/>
              <a:t>	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치하는지를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설명한다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.</a:t>
            </a:r>
          </a:p>
          <a:p>
            <a:pPr>
              <a:lnSpc>
                <a:spcPts val="4000"/>
              </a:lnSpc>
              <a:tabLst>
                <a:tab pos="342900" algn="l"/>
              </a:tabLst>
            </a:pPr>
            <a:r>
              <a:rPr lang="en-US" altLang="zh-CN" sz="2100" dirty="0" smtClean="0">
                <a:solidFill>
                  <a:srgbClr val="FFCC00"/>
                </a:solidFill>
                <a:latin typeface="Wingdings" pitchFamily="18" charset="0"/>
                <a:cs typeface="Wingdings" pitchFamily="18" charset="0"/>
              </a:rPr>
              <a:t>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사회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모델에서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행동의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대리인은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사회이고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,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개인</a:t>
            </a:r>
          </a:p>
          <a:p>
            <a:pPr>
              <a:lnSpc>
                <a:spcPts val="3300"/>
              </a:lnSpc>
              <a:tabLst>
                <a:tab pos="342900" algn="l"/>
              </a:tabLst>
            </a:pPr>
            <a:r>
              <a:rPr lang="en-US" altLang="zh-CN" dirty="0" smtClean="0"/>
              <a:t>	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모델에서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행동의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대리인은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손상된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개인이다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0" y="0"/>
            <a:ext cx="9144000" cy="6858000"/>
          </a:xfrm>
          <a:custGeom>
            <a:avLst/>
            <a:gdLst>
              <a:gd name="connsiteX0" fmla="*/ 0 w 9144000"/>
              <a:gd name="connsiteY0" fmla="*/ 6858000 h 6858000"/>
              <a:gd name="connsiteX1" fmla="*/ 9144000 w 9144000"/>
              <a:gd name="connsiteY1" fmla="*/ 6858000 h 6858000"/>
              <a:gd name="connsiteX2" fmla="*/ 9144000 w 9144000"/>
              <a:gd name="connsiteY2" fmla="*/ 0 h 6858000"/>
              <a:gd name="connsiteX3" fmla="*/ 0 w 9144000"/>
              <a:gd name="connsiteY3" fmla="*/ 0 h 6858000"/>
              <a:gd name="connsiteX4" fmla="*/ 0 w 9144000"/>
              <a:gd name="connsiteY4" fmla="*/ 6858000 h 6858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9144000" h="6858000">
                <a:moveTo>
                  <a:pt x="0" y="6858000"/>
                </a:moveTo>
                <a:lnTo>
                  <a:pt x="9144000" y="6858000"/>
                </a:lnTo>
                <a:lnTo>
                  <a:pt x="9144000" y="0"/>
                </a:lnTo>
                <a:lnTo>
                  <a:pt x="0" y="0"/>
                </a:lnTo>
                <a:lnTo>
                  <a:pt x="0" y="685800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Freeform 3"/>
          <p:cNvSpPr/>
          <p:nvPr/>
        </p:nvSpPr>
        <p:spPr>
          <a:xfrm>
            <a:off x="0" y="0"/>
            <a:ext cx="228600" cy="2286000"/>
          </a:xfrm>
          <a:custGeom>
            <a:avLst/>
            <a:gdLst>
              <a:gd name="connsiteX0" fmla="*/ 0 w 228600"/>
              <a:gd name="connsiteY0" fmla="*/ 2286000 h 2286000"/>
              <a:gd name="connsiteX1" fmla="*/ 228600 w 228600"/>
              <a:gd name="connsiteY1" fmla="*/ 2286000 h 2286000"/>
              <a:gd name="connsiteX2" fmla="*/ 228600 w 228600"/>
              <a:gd name="connsiteY2" fmla="*/ 0 h 2286000"/>
              <a:gd name="connsiteX3" fmla="*/ 0 w 228600"/>
              <a:gd name="connsiteY3" fmla="*/ 0 h 2286000"/>
              <a:gd name="connsiteX4" fmla="*/ 0 w 228600"/>
              <a:gd name="connsiteY4" fmla="*/ 2286000 h 2286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28600" h="2286000">
                <a:moveTo>
                  <a:pt x="0" y="2286000"/>
                </a:moveTo>
                <a:lnTo>
                  <a:pt x="228600" y="2286000"/>
                </a:lnTo>
                <a:lnTo>
                  <a:pt x="228600" y="0"/>
                </a:lnTo>
                <a:lnTo>
                  <a:pt x="0" y="0"/>
                </a:lnTo>
                <a:lnTo>
                  <a:pt x="0" y="2286000"/>
                </a:lnTo>
              </a:path>
            </a:pathLst>
          </a:custGeom>
          <a:solidFill>
            <a:srgbClr val="FFCC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Freeform 3"/>
          <p:cNvSpPr/>
          <p:nvPr/>
        </p:nvSpPr>
        <p:spPr>
          <a:xfrm>
            <a:off x="448437" y="1439037"/>
            <a:ext cx="8096250" cy="38100"/>
          </a:xfrm>
          <a:custGeom>
            <a:avLst/>
            <a:gdLst>
              <a:gd name="connsiteX0" fmla="*/ 9525 w 8096250"/>
              <a:gd name="connsiteY0" fmla="*/ 9525 h 38100"/>
              <a:gd name="connsiteX1" fmla="*/ 8086725 w 8096250"/>
              <a:gd name="connsiteY1" fmla="*/ 9525 h 381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8096250" h="38100">
                <a:moveTo>
                  <a:pt x="9525" y="9525"/>
                </a:moveTo>
                <a:lnTo>
                  <a:pt x="8086725" y="9525"/>
                </a:lnTo>
              </a:path>
            </a:pathLst>
          </a:custGeom>
          <a:ln w="12700">
            <a:solidFill>
              <a:srgbClr val="666699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Freeform 3"/>
          <p:cNvSpPr/>
          <p:nvPr/>
        </p:nvSpPr>
        <p:spPr>
          <a:xfrm>
            <a:off x="0" y="2286000"/>
            <a:ext cx="228600" cy="2286000"/>
          </a:xfrm>
          <a:custGeom>
            <a:avLst/>
            <a:gdLst>
              <a:gd name="connsiteX0" fmla="*/ 0 w 228600"/>
              <a:gd name="connsiteY0" fmla="*/ 2286000 h 2286000"/>
              <a:gd name="connsiteX1" fmla="*/ 228600 w 228600"/>
              <a:gd name="connsiteY1" fmla="*/ 2286000 h 2286000"/>
              <a:gd name="connsiteX2" fmla="*/ 228600 w 228600"/>
              <a:gd name="connsiteY2" fmla="*/ 0 h 2286000"/>
              <a:gd name="connsiteX3" fmla="*/ 0 w 228600"/>
              <a:gd name="connsiteY3" fmla="*/ 0 h 2286000"/>
              <a:gd name="connsiteX4" fmla="*/ 0 w 228600"/>
              <a:gd name="connsiteY4" fmla="*/ 2286000 h 2286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28600" h="2286000">
                <a:moveTo>
                  <a:pt x="0" y="2286000"/>
                </a:moveTo>
                <a:lnTo>
                  <a:pt x="228600" y="2286000"/>
                </a:lnTo>
                <a:lnTo>
                  <a:pt x="228600" y="0"/>
                </a:lnTo>
                <a:lnTo>
                  <a:pt x="0" y="0"/>
                </a:lnTo>
                <a:lnTo>
                  <a:pt x="0" y="2286000"/>
                </a:lnTo>
              </a:path>
            </a:pathLst>
          </a:custGeom>
          <a:solidFill>
            <a:srgbClr val="FF99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Freeform 3"/>
          <p:cNvSpPr/>
          <p:nvPr/>
        </p:nvSpPr>
        <p:spPr>
          <a:xfrm>
            <a:off x="0" y="4572000"/>
            <a:ext cx="228600" cy="2286000"/>
          </a:xfrm>
          <a:custGeom>
            <a:avLst/>
            <a:gdLst>
              <a:gd name="connsiteX0" fmla="*/ 0 w 228600"/>
              <a:gd name="connsiteY0" fmla="*/ 2286000 h 2286000"/>
              <a:gd name="connsiteX1" fmla="*/ 228600 w 228600"/>
              <a:gd name="connsiteY1" fmla="*/ 2286000 h 2286000"/>
              <a:gd name="connsiteX2" fmla="*/ 228600 w 228600"/>
              <a:gd name="connsiteY2" fmla="*/ 0 h 2286000"/>
              <a:gd name="connsiteX3" fmla="*/ 0 w 228600"/>
              <a:gd name="connsiteY3" fmla="*/ 0 h 2286000"/>
              <a:gd name="connsiteX4" fmla="*/ 0 w 228600"/>
              <a:gd name="connsiteY4" fmla="*/ 2286000 h 2286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28600" h="2286000">
                <a:moveTo>
                  <a:pt x="0" y="2286000"/>
                </a:moveTo>
                <a:lnTo>
                  <a:pt x="228600" y="2286000"/>
                </a:lnTo>
                <a:lnTo>
                  <a:pt x="228600" y="0"/>
                </a:lnTo>
                <a:lnTo>
                  <a:pt x="0" y="0"/>
                </a:lnTo>
                <a:lnTo>
                  <a:pt x="0" y="2286000"/>
                </a:lnTo>
              </a:path>
            </a:pathLst>
          </a:custGeom>
          <a:solidFill>
            <a:srgbClr val="666699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TextBox 1"/>
          <p:cNvSpPr txBox="1"/>
          <p:nvPr/>
        </p:nvSpPr>
        <p:spPr>
          <a:xfrm>
            <a:off x="546100" y="635000"/>
            <a:ext cx="7607300" cy="749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5900"/>
              </a:lnSpc>
              <a:tabLst/>
            </a:pPr>
            <a:r>
              <a:rPr lang="en-US" altLang="zh-CN" sz="44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Individual</a:t>
            </a:r>
            <a:r>
              <a:rPr lang="en-US" altLang="zh-CN" sz="440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44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Model</a:t>
            </a:r>
            <a:r>
              <a:rPr lang="en-US" altLang="zh-CN" sz="440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44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vs</a:t>
            </a:r>
            <a:r>
              <a:rPr lang="en-US" altLang="zh-CN" sz="440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44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Social</a:t>
            </a:r>
            <a:r>
              <a:rPr lang="en-US" altLang="zh-CN" sz="440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44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model</a:t>
            </a:r>
          </a:p>
        </p:txBody>
      </p:sp>
      <p:sp>
        <p:nvSpPr>
          <p:cNvPr id="8" name="TextBox 1"/>
          <p:cNvSpPr txBox="1"/>
          <p:nvPr/>
        </p:nvSpPr>
        <p:spPr>
          <a:xfrm>
            <a:off x="774700" y="1765300"/>
            <a:ext cx="228600" cy="2921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300"/>
              </a:lnSpc>
              <a:tabLst/>
            </a:pPr>
            <a:r>
              <a:rPr lang="en-US" altLang="zh-CN" sz="2100" dirty="0" smtClean="0">
                <a:solidFill>
                  <a:srgbClr val="FFCC00"/>
                </a:solidFill>
                <a:latin typeface="Wingdings" pitchFamily="18" charset="0"/>
                <a:cs typeface="Wingdings" pitchFamily="18" charset="0"/>
              </a:rPr>
              <a:t></a:t>
            </a:r>
          </a:p>
        </p:txBody>
      </p:sp>
      <p:sp>
        <p:nvSpPr>
          <p:cNvPr id="9" name="TextBox 1"/>
          <p:cNvSpPr txBox="1"/>
          <p:nvPr/>
        </p:nvSpPr>
        <p:spPr>
          <a:xfrm>
            <a:off x="1117600" y="1651000"/>
            <a:ext cx="7340600" cy="901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800"/>
              </a:lnSpc>
              <a:tabLst/>
            </a:pP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사회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모델과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함께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,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행동을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개선하거나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교정하는</a:t>
            </a:r>
          </a:p>
          <a:p>
            <a:pPr>
              <a:lnSpc>
                <a:spcPts val="3300"/>
              </a:lnSpc>
              <a:tabLst/>
            </a:pP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책임은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사회에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있다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.</a:t>
            </a:r>
          </a:p>
        </p:txBody>
      </p:sp>
      <p:sp>
        <p:nvSpPr>
          <p:cNvPr id="10" name="TextBox 1"/>
          <p:cNvSpPr txBox="1"/>
          <p:nvPr/>
        </p:nvSpPr>
        <p:spPr>
          <a:xfrm>
            <a:off x="774700" y="2743200"/>
            <a:ext cx="7785100" cy="3568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800"/>
              </a:lnSpc>
              <a:tabLst>
                <a:tab pos="342900" algn="l"/>
              </a:tabLst>
            </a:pPr>
            <a:r>
              <a:rPr lang="en-US" altLang="zh-CN" sz="2100" dirty="0" smtClean="0">
                <a:solidFill>
                  <a:srgbClr val="FFCC00"/>
                </a:solidFill>
                <a:latin typeface="Wingdings" pitchFamily="18" charset="0"/>
                <a:cs typeface="Wingdings" pitchFamily="18" charset="0"/>
              </a:rPr>
              <a:t>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개별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모델에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따라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교정조치의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책임은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손상된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개</a:t>
            </a:r>
          </a:p>
          <a:p>
            <a:pPr>
              <a:lnSpc>
                <a:spcPts val="3800"/>
              </a:lnSpc>
              <a:tabLst>
                <a:tab pos="342900" algn="l"/>
              </a:tabLst>
            </a:pPr>
            <a:r>
              <a:rPr lang="en-US" altLang="zh-CN" dirty="0" smtClean="0"/>
              <a:t>	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인에게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있다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.</a:t>
            </a:r>
          </a:p>
          <a:p>
            <a:pPr>
              <a:lnSpc>
                <a:spcPts val="4000"/>
              </a:lnSpc>
              <a:tabLst>
                <a:tab pos="342900" algn="l"/>
              </a:tabLst>
            </a:pPr>
            <a:r>
              <a:rPr lang="en-US" altLang="zh-CN" sz="2100" dirty="0" smtClean="0">
                <a:solidFill>
                  <a:srgbClr val="FFCC00"/>
                </a:solidFill>
                <a:latin typeface="Wingdings" pitchFamily="18" charset="0"/>
                <a:cs typeface="Wingdings" pitchFamily="18" charset="0"/>
              </a:rPr>
              <a:t>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사회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모델과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함께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,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사람들은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사회가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장애를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가진</a:t>
            </a:r>
          </a:p>
          <a:p>
            <a:pPr>
              <a:lnSpc>
                <a:spcPts val="2800"/>
              </a:lnSpc>
              <a:tabLst>
                <a:tab pos="342900" algn="l"/>
              </a:tabLst>
            </a:pPr>
            <a:r>
              <a:rPr lang="en-US" altLang="zh-CN" dirty="0" smtClean="0"/>
              <a:t>	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사람들을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대하는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방식을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바꿀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것을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요구할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수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있</a:t>
            </a:r>
          </a:p>
          <a:p>
            <a:pPr>
              <a:lnSpc>
                <a:spcPts val="3800"/>
              </a:lnSpc>
              <a:tabLst>
                <a:tab pos="342900" algn="l"/>
              </a:tabLst>
            </a:pPr>
            <a:r>
              <a:rPr lang="en-US" altLang="zh-CN" dirty="0" smtClean="0"/>
              <a:t>	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다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.</a:t>
            </a:r>
          </a:p>
          <a:p>
            <a:pPr>
              <a:lnSpc>
                <a:spcPts val="4000"/>
              </a:lnSpc>
              <a:tabLst>
                <a:tab pos="342900" algn="l"/>
              </a:tabLst>
            </a:pPr>
            <a:r>
              <a:rPr lang="en-US" altLang="zh-CN" sz="2100" dirty="0" smtClean="0">
                <a:solidFill>
                  <a:srgbClr val="FFCC00"/>
                </a:solidFill>
                <a:latin typeface="Wingdings" pitchFamily="18" charset="0"/>
                <a:cs typeface="Wingdings" pitchFamily="18" charset="0"/>
              </a:rPr>
              <a:t>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전통적인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개인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모델을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사용하는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동안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,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사람들은</a:t>
            </a:r>
          </a:p>
          <a:p>
            <a:pPr>
              <a:lnSpc>
                <a:spcPts val="2800"/>
              </a:lnSpc>
              <a:tabLst>
                <a:tab pos="342900" algn="l"/>
              </a:tabLst>
            </a:pPr>
            <a:r>
              <a:rPr lang="en-US" altLang="zh-CN" dirty="0" smtClean="0"/>
              <a:t>	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장애를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가진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개인이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자신의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장애를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줄일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것을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요</a:t>
            </a:r>
          </a:p>
          <a:p>
            <a:pPr>
              <a:lnSpc>
                <a:spcPts val="3800"/>
              </a:lnSpc>
              <a:tabLst>
                <a:tab pos="342900" algn="l"/>
              </a:tabLst>
            </a:pPr>
            <a:r>
              <a:rPr lang="en-US" altLang="zh-CN" dirty="0" smtClean="0"/>
              <a:t>	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구한다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0" y="0"/>
            <a:ext cx="9144000" cy="6858000"/>
          </a:xfrm>
          <a:custGeom>
            <a:avLst/>
            <a:gdLst>
              <a:gd name="connsiteX0" fmla="*/ 0 w 9144000"/>
              <a:gd name="connsiteY0" fmla="*/ 6858000 h 6858000"/>
              <a:gd name="connsiteX1" fmla="*/ 9144000 w 9144000"/>
              <a:gd name="connsiteY1" fmla="*/ 6858000 h 6858000"/>
              <a:gd name="connsiteX2" fmla="*/ 9144000 w 9144000"/>
              <a:gd name="connsiteY2" fmla="*/ 0 h 6858000"/>
              <a:gd name="connsiteX3" fmla="*/ 0 w 9144000"/>
              <a:gd name="connsiteY3" fmla="*/ 0 h 6858000"/>
              <a:gd name="connsiteX4" fmla="*/ 0 w 9144000"/>
              <a:gd name="connsiteY4" fmla="*/ 6858000 h 6858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9144000" h="6858000">
                <a:moveTo>
                  <a:pt x="0" y="6858000"/>
                </a:moveTo>
                <a:lnTo>
                  <a:pt x="9144000" y="6858000"/>
                </a:lnTo>
                <a:lnTo>
                  <a:pt x="9144000" y="0"/>
                </a:lnTo>
                <a:lnTo>
                  <a:pt x="0" y="0"/>
                </a:lnTo>
                <a:lnTo>
                  <a:pt x="0" y="685800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Freeform 3"/>
          <p:cNvSpPr/>
          <p:nvPr/>
        </p:nvSpPr>
        <p:spPr>
          <a:xfrm>
            <a:off x="0" y="0"/>
            <a:ext cx="228600" cy="2286000"/>
          </a:xfrm>
          <a:custGeom>
            <a:avLst/>
            <a:gdLst>
              <a:gd name="connsiteX0" fmla="*/ 0 w 228600"/>
              <a:gd name="connsiteY0" fmla="*/ 2286000 h 2286000"/>
              <a:gd name="connsiteX1" fmla="*/ 228600 w 228600"/>
              <a:gd name="connsiteY1" fmla="*/ 2286000 h 2286000"/>
              <a:gd name="connsiteX2" fmla="*/ 228600 w 228600"/>
              <a:gd name="connsiteY2" fmla="*/ 0 h 2286000"/>
              <a:gd name="connsiteX3" fmla="*/ 0 w 228600"/>
              <a:gd name="connsiteY3" fmla="*/ 0 h 2286000"/>
              <a:gd name="connsiteX4" fmla="*/ 0 w 228600"/>
              <a:gd name="connsiteY4" fmla="*/ 2286000 h 2286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28600" h="2286000">
                <a:moveTo>
                  <a:pt x="0" y="2286000"/>
                </a:moveTo>
                <a:lnTo>
                  <a:pt x="228600" y="2286000"/>
                </a:lnTo>
                <a:lnTo>
                  <a:pt x="228600" y="0"/>
                </a:lnTo>
                <a:lnTo>
                  <a:pt x="0" y="0"/>
                </a:lnTo>
                <a:lnTo>
                  <a:pt x="0" y="2286000"/>
                </a:lnTo>
              </a:path>
            </a:pathLst>
          </a:custGeom>
          <a:solidFill>
            <a:srgbClr val="FFCC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Freeform 3"/>
          <p:cNvSpPr/>
          <p:nvPr/>
        </p:nvSpPr>
        <p:spPr>
          <a:xfrm>
            <a:off x="0" y="2286000"/>
            <a:ext cx="228600" cy="2286000"/>
          </a:xfrm>
          <a:custGeom>
            <a:avLst/>
            <a:gdLst>
              <a:gd name="connsiteX0" fmla="*/ 0 w 228600"/>
              <a:gd name="connsiteY0" fmla="*/ 2286000 h 2286000"/>
              <a:gd name="connsiteX1" fmla="*/ 228600 w 228600"/>
              <a:gd name="connsiteY1" fmla="*/ 2286000 h 2286000"/>
              <a:gd name="connsiteX2" fmla="*/ 228600 w 228600"/>
              <a:gd name="connsiteY2" fmla="*/ 0 h 2286000"/>
              <a:gd name="connsiteX3" fmla="*/ 0 w 228600"/>
              <a:gd name="connsiteY3" fmla="*/ 0 h 2286000"/>
              <a:gd name="connsiteX4" fmla="*/ 0 w 228600"/>
              <a:gd name="connsiteY4" fmla="*/ 2286000 h 2286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28600" h="2286000">
                <a:moveTo>
                  <a:pt x="0" y="2286000"/>
                </a:moveTo>
                <a:lnTo>
                  <a:pt x="228600" y="2286000"/>
                </a:lnTo>
                <a:lnTo>
                  <a:pt x="228600" y="0"/>
                </a:lnTo>
                <a:lnTo>
                  <a:pt x="0" y="0"/>
                </a:lnTo>
                <a:lnTo>
                  <a:pt x="0" y="2286000"/>
                </a:lnTo>
              </a:path>
            </a:pathLst>
          </a:custGeom>
          <a:solidFill>
            <a:srgbClr val="FF99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Freeform 3"/>
          <p:cNvSpPr/>
          <p:nvPr/>
        </p:nvSpPr>
        <p:spPr>
          <a:xfrm>
            <a:off x="0" y="4572000"/>
            <a:ext cx="228600" cy="2286000"/>
          </a:xfrm>
          <a:custGeom>
            <a:avLst/>
            <a:gdLst>
              <a:gd name="connsiteX0" fmla="*/ 0 w 228600"/>
              <a:gd name="connsiteY0" fmla="*/ 2286000 h 2286000"/>
              <a:gd name="connsiteX1" fmla="*/ 228600 w 228600"/>
              <a:gd name="connsiteY1" fmla="*/ 2286000 h 2286000"/>
              <a:gd name="connsiteX2" fmla="*/ 228600 w 228600"/>
              <a:gd name="connsiteY2" fmla="*/ 0 h 2286000"/>
              <a:gd name="connsiteX3" fmla="*/ 0 w 228600"/>
              <a:gd name="connsiteY3" fmla="*/ 0 h 2286000"/>
              <a:gd name="connsiteX4" fmla="*/ 0 w 228600"/>
              <a:gd name="connsiteY4" fmla="*/ 2286000 h 2286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28600" h="2286000">
                <a:moveTo>
                  <a:pt x="0" y="2286000"/>
                </a:moveTo>
                <a:lnTo>
                  <a:pt x="228600" y="2286000"/>
                </a:lnTo>
                <a:lnTo>
                  <a:pt x="228600" y="0"/>
                </a:lnTo>
                <a:lnTo>
                  <a:pt x="0" y="0"/>
                </a:lnTo>
                <a:lnTo>
                  <a:pt x="0" y="2286000"/>
                </a:lnTo>
              </a:path>
            </a:pathLst>
          </a:custGeom>
          <a:solidFill>
            <a:srgbClr val="666699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TextBox 1"/>
          <p:cNvSpPr txBox="1"/>
          <p:nvPr/>
        </p:nvSpPr>
        <p:spPr>
          <a:xfrm>
            <a:off x="546100" y="635000"/>
            <a:ext cx="7924800" cy="749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5900"/>
              </a:lnSpc>
              <a:tabLst/>
            </a:pPr>
            <a:r>
              <a:rPr lang="en-US" altLang="zh-CN" sz="4404" u="sng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"Social model" vs "medical model"</a:t>
            </a:r>
          </a:p>
        </p:txBody>
      </p:sp>
      <p:sp>
        <p:nvSpPr>
          <p:cNvPr id="7" name="TextBox 1"/>
          <p:cNvSpPr txBox="1"/>
          <p:nvPr/>
        </p:nvSpPr>
        <p:spPr>
          <a:xfrm>
            <a:off x="774700" y="2273300"/>
            <a:ext cx="228600" cy="2921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300"/>
              </a:lnSpc>
              <a:tabLst/>
            </a:pPr>
            <a:r>
              <a:rPr lang="en-US" altLang="zh-CN" sz="2100" dirty="0" smtClean="0">
                <a:solidFill>
                  <a:srgbClr val="FFCC00"/>
                </a:solidFill>
                <a:latin typeface="Wingdings" pitchFamily="18" charset="0"/>
                <a:cs typeface="Wingdings" pitchFamily="18" charset="0"/>
              </a:rPr>
              <a:t></a:t>
            </a:r>
          </a:p>
        </p:txBody>
      </p:sp>
      <p:sp>
        <p:nvSpPr>
          <p:cNvPr id="8" name="TextBox 1"/>
          <p:cNvSpPr txBox="1"/>
          <p:nvPr/>
        </p:nvSpPr>
        <p:spPr>
          <a:xfrm>
            <a:off x="1117600" y="2146300"/>
            <a:ext cx="7340600" cy="482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800"/>
              </a:lnSpc>
              <a:tabLst/>
            </a:pP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장애연구의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관점은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배제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,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미학적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"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이상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"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및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사회</a:t>
            </a:r>
          </a:p>
        </p:txBody>
      </p:sp>
      <p:sp>
        <p:nvSpPr>
          <p:cNvPr id="9" name="TextBox 1"/>
          <p:cNvSpPr txBox="1"/>
          <p:nvPr/>
        </p:nvSpPr>
        <p:spPr>
          <a:xfrm>
            <a:off x="774700" y="2717800"/>
            <a:ext cx="7785100" cy="26289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800"/>
              </a:lnSpc>
              <a:tabLst>
                <a:tab pos="342900" algn="l"/>
              </a:tabLst>
            </a:pPr>
            <a:r>
              <a:rPr lang="en-US" altLang="zh-CN" dirty="0" smtClean="0"/>
              <a:t>	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정책과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관행이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장애인에게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중요한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영향을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미치</a:t>
            </a:r>
          </a:p>
          <a:p>
            <a:pPr>
              <a:lnSpc>
                <a:spcPts val="3300"/>
              </a:lnSpc>
              <a:tabLst>
                <a:tab pos="342900" algn="l"/>
              </a:tabLst>
            </a:pPr>
            <a:r>
              <a:rPr lang="en-US" altLang="zh-CN" dirty="0" smtClean="0"/>
              <a:t>	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는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정도에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대해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생각하는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데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결정적인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차원을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더</a:t>
            </a:r>
          </a:p>
          <a:p>
            <a:pPr>
              <a:lnSpc>
                <a:spcPts val="3800"/>
              </a:lnSpc>
              <a:tabLst>
                <a:tab pos="342900" algn="l"/>
              </a:tabLst>
            </a:pPr>
            <a:r>
              <a:rPr lang="en-US" altLang="zh-CN" dirty="0" smtClean="0"/>
              <a:t>	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한다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.</a:t>
            </a:r>
          </a:p>
          <a:p>
            <a:pPr>
              <a:lnSpc>
                <a:spcPts val="4000"/>
              </a:lnSpc>
              <a:tabLst>
                <a:tab pos="342900" algn="l"/>
              </a:tabLst>
            </a:pPr>
            <a:r>
              <a:rPr lang="en-US" altLang="zh-CN" sz="2100" dirty="0" smtClean="0">
                <a:solidFill>
                  <a:srgbClr val="FFCC00"/>
                </a:solidFill>
                <a:latin typeface="Wingdings" pitchFamily="18" charset="0"/>
                <a:cs typeface="Wingdings" pitchFamily="18" charset="0"/>
              </a:rPr>
              <a:t>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장애학자는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이것을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"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장애의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사회적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모델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"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이라고</a:t>
            </a:r>
          </a:p>
          <a:p>
            <a:pPr>
              <a:lnSpc>
                <a:spcPts val="3300"/>
              </a:lnSpc>
              <a:tabLst>
                <a:tab pos="342900" algn="l"/>
              </a:tabLst>
            </a:pPr>
            <a:r>
              <a:rPr lang="en-US" altLang="zh-CN" dirty="0" smtClean="0"/>
              <a:t>	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부르며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,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"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의학적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모델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"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이라고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불리는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생물학적</a:t>
            </a:r>
          </a:p>
          <a:p>
            <a:pPr>
              <a:lnSpc>
                <a:spcPts val="3300"/>
              </a:lnSpc>
              <a:tabLst>
                <a:tab pos="342900" algn="l"/>
              </a:tabLst>
            </a:pPr>
            <a:r>
              <a:rPr lang="en-US" altLang="zh-CN" dirty="0" smtClean="0"/>
              <a:t>	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장애를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더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전통적으로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강조하는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것과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대조한다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0" y="0"/>
            <a:ext cx="9144000" cy="6858000"/>
          </a:xfrm>
          <a:custGeom>
            <a:avLst/>
            <a:gdLst>
              <a:gd name="connsiteX0" fmla="*/ 0 w 9144000"/>
              <a:gd name="connsiteY0" fmla="*/ 6858000 h 6858000"/>
              <a:gd name="connsiteX1" fmla="*/ 9144000 w 9144000"/>
              <a:gd name="connsiteY1" fmla="*/ 6858000 h 6858000"/>
              <a:gd name="connsiteX2" fmla="*/ 9144000 w 9144000"/>
              <a:gd name="connsiteY2" fmla="*/ 0 h 6858000"/>
              <a:gd name="connsiteX3" fmla="*/ 0 w 9144000"/>
              <a:gd name="connsiteY3" fmla="*/ 0 h 6858000"/>
              <a:gd name="connsiteX4" fmla="*/ 0 w 9144000"/>
              <a:gd name="connsiteY4" fmla="*/ 6858000 h 6858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9144000" h="6858000">
                <a:moveTo>
                  <a:pt x="0" y="6858000"/>
                </a:moveTo>
                <a:lnTo>
                  <a:pt x="9144000" y="6858000"/>
                </a:lnTo>
                <a:lnTo>
                  <a:pt x="9144000" y="0"/>
                </a:lnTo>
                <a:lnTo>
                  <a:pt x="0" y="0"/>
                </a:lnTo>
                <a:lnTo>
                  <a:pt x="0" y="685800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Freeform 3"/>
          <p:cNvSpPr/>
          <p:nvPr/>
        </p:nvSpPr>
        <p:spPr>
          <a:xfrm>
            <a:off x="0" y="0"/>
            <a:ext cx="228600" cy="2286000"/>
          </a:xfrm>
          <a:custGeom>
            <a:avLst/>
            <a:gdLst>
              <a:gd name="connsiteX0" fmla="*/ 0 w 228600"/>
              <a:gd name="connsiteY0" fmla="*/ 2286000 h 2286000"/>
              <a:gd name="connsiteX1" fmla="*/ 228600 w 228600"/>
              <a:gd name="connsiteY1" fmla="*/ 2286000 h 2286000"/>
              <a:gd name="connsiteX2" fmla="*/ 228600 w 228600"/>
              <a:gd name="connsiteY2" fmla="*/ 0 h 2286000"/>
              <a:gd name="connsiteX3" fmla="*/ 0 w 228600"/>
              <a:gd name="connsiteY3" fmla="*/ 0 h 2286000"/>
              <a:gd name="connsiteX4" fmla="*/ 0 w 228600"/>
              <a:gd name="connsiteY4" fmla="*/ 2286000 h 2286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28600" h="2286000">
                <a:moveTo>
                  <a:pt x="0" y="2286000"/>
                </a:moveTo>
                <a:lnTo>
                  <a:pt x="228600" y="2286000"/>
                </a:lnTo>
                <a:lnTo>
                  <a:pt x="228600" y="0"/>
                </a:lnTo>
                <a:lnTo>
                  <a:pt x="0" y="0"/>
                </a:lnTo>
                <a:lnTo>
                  <a:pt x="0" y="2286000"/>
                </a:lnTo>
              </a:path>
            </a:pathLst>
          </a:custGeom>
          <a:solidFill>
            <a:srgbClr val="FFCC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Freeform 3"/>
          <p:cNvSpPr/>
          <p:nvPr/>
        </p:nvSpPr>
        <p:spPr>
          <a:xfrm>
            <a:off x="448437" y="1439037"/>
            <a:ext cx="8096250" cy="38100"/>
          </a:xfrm>
          <a:custGeom>
            <a:avLst/>
            <a:gdLst>
              <a:gd name="connsiteX0" fmla="*/ 9525 w 8096250"/>
              <a:gd name="connsiteY0" fmla="*/ 9525 h 38100"/>
              <a:gd name="connsiteX1" fmla="*/ 8086725 w 8096250"/>
              <a:gd name="connsiteY1" fmla="*/ 9525 h 381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8096250" h="38100">
                <a:moveTo>
                  <a:pt x="9525" y="9525"/>
                </a:moveTo>
                <a:lnTo>
                  <a:pt x="8086725" y="9525"/>
                </a:lnTo>
              </a:path>
            </a:pathLst>
          </a:custGeom>
          <a:ln w="12700">
            <a:solidFill>
              <a:srgbClr val="666699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Freeform 3"/>
          <p:cNvSpPr/>
          <p:nvPr/>
        </p:nvSpPr>
        <p:spPr>
          <a:xfrm>
            <a:off x="0" y="2286000"/>
            <a:ext cx="228600" cy="2286000"/>
          </a:xfrm>
          <a:custGeom>
            <a:avLst/>
            <a:gdLst>
              <a:gd name="connsiteX0" fmla="*/ 0 w 228600"/>
              <a:gd name="connsiteY0" fmla="*/ 2286000 h 2286000"/>
              <a:gd name="connsiteX1" fmla="*/ 228600 w 228600"/>
              <a:gd name="connsiteY1" fmla="*/ 2286000 h 2286000"/>
              <a:gd name="connsiteX2" fmla="*/ 228600 w 228600"/>
              <a:gd name="connsiteY2" fmla="*/ 0 h 2286000"/>
              <a:gd name="connsiteX3" fmla="*/ 0 w 228600"/>
              <a:gd name="connsiteY3" fmla="*/ 0 h 2286000"/>
              <a:gd name="connsiteX4" fmla="*/ 0 w 228600"/>
              <a:gd name="connsiteY4" fmla="*/ 2286000 h 2286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28600" h="2286000">
                <a:moveTo>
                  <a:pt x="0" y="2286000"/>
                </a:moveTo>
                <a:lnTo>
                  <a:pt x="228600" y="2286000"/>
                </a:lnTo>
                <a:lnTo>
                  <a:pt x="228600" y="0"/>
                </a:lnTo>
                <a:lnTo>
                  <a:pt x="0" y="0"/>
                </a:lnTo>
                <a:lnTo>
                  <a:pt x="0" y="2286000"/>
                </a:lnTo>
              </a:path>
            </a:pathLst>
          </a:custGeom>
          <a:solidFill>
            <a:srgbClr val="FF99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Freeform 3"/>
          <p:cNvSpPr/>
          <p:nvPr/>
        </p:nvSpPr>
        <p:spPr>
          <a:xfrm>
            <a:off x="0" y="4572000"/>
            <a:ext cx="228600" cy="2286000"/>
          </a:xfrm>
          <a:custGeom>
            <a:avLst/>
            <a:gdLst>
              <a:gd name="connsiteX0" fmla="*/ 0 w 228600"/>
              <a:gd name="connsiteY0" fmla="*/ 2286000 h 2286000"/>
              <a:gd name="connsiteX1" fmla="*/ 228600 w 228600"/>
              <a:gd name="connsiteY1" fmla="*/ 2286000 h 2286000"/>
              <a:gd name="connsiteX2" fmla="*/ 228600 w 228600"/>
              <a:gd name="connsiteY2" fmla="*/ 0 h 2286000"/>
              <a:gd name="connsiteX3" fmla="*/ 0 w 228600"/>
              <a:gd name="connsiteY3" fmla="*/ 0 h 2286000"/>
              <a:gd name="connsiteX4" fmla="*/ 0 w 228600"/>
              <a:gd name="connsiteY4" fmla="*/ 2286000 h 2286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28600" h="2286000">
                <a:moveTo>
                  <a:pt x="0" y="2286000"/>
                </a:moveTo>
                <a:lnTo>
                  <a:pt x="228600" y="2286000"/>
                </a:lnTo>
                <a:lnTo>
                  <a:pt x="228600" y="0"/>
                </a:lnTo>
                <a:lnTo>
                  <a:pt x="0" y="0"/>
                </a:lnTo>
                <a:lnTo>
                  <a:pt x="0" y="2286000"/>
                </a:lnTo>
              </a:path>
            </a:pathLst>
          </a:custGeom>
          <a:solidFill>
            <a:srgbClr val="666699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57400" y="0"/>
            <a:ext cx="55372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0" y="0"/>
            <a:ext cx="9144000" cy="6858000"/>
          </a:xfrm>
          <a:custGeom>
            <a:avLst/>
            <a:gdLst>
              <a:gd name="connsiteX0" fmla="*/ 0 w 9144000"/>
              <a:gd name="connsiteY0" fmla="*/ 6858000 h 6858000"/>
              <a:gd name="connsiteX1" fmla="*/ 9144000 w 9144000"/>
              <a:gd name="connsiteY1" fmla="*/ 6858000 h 6858000"/>
              <a:gd name="connsiteX2" fmla="*/ 9144000 w 9144000"/>
              <a:gd name="connsiteY2" fmla="*/ 0 h 6858000"/>
              <a:gd name="connsiteX3" fmla="*/ 0 w 9144000"/>
              <a:gd name="connsiteY3" fmla="*/ 0 h 6858000"/>
              <a:gd name="connsiteX4" fmla="*/ 0 w 9144000"/>
              <a:gd name="connsiteY4" fmla="*/ 6858000 h 6858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9144000" h="6858000">
                <a:moveTo>
                  <a:pt x="0" y="6858000"/>
                </a:moveTo>
                <a:lnTo>
                  <a:pt x="9144000" y="6858000"/>
                </a:lnTo>
                <a:lnTo>
                  <a:pt x="9144000" y="0"/>
                </a:lnTo>
                <a:lnTo>
                  <a:pt x="0" y="0"/>
                </a:lnTo>
                <a:lnTo>
                  <a:pt x="0" y="685800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Freeform 3"/>
          <p:cNvSpPr/>
          <p:nvPr/>
        </p:nvSpPr>
        <p:spPr>
          <a:xfrm>
            <a:off x="0" y="0"/>
            <a:ext cx="228600" cy="2286000"/>
          </a:xfrm>
          <a:custGeom>
            <a:avLst/>
            <a:gdLst>
              <a:gd name="connsiteX0" fmla="*/ 0 w 228600"/>
              <a:gd name="connsiteY0" fmla="*/ 2286000 h 2286000"/>
              <a:gd name="connsiteX1" fmla="*/ 228600 w 228600"/>
              <a:gd name="connsiteY1" fmla="*/ 2286000 h 2286000"/>
              <a:gd name="connsiteX2" fmla="*/ 228600 w 228600"/>
              <a:gd name="connsiteY2" fmla="*/ 0 h 2286000"/>
              <a:gd name="connsiteX3" fmla="*/ 0 w 228600"/>
              <a:gd name="connsiteY3" fmla="*/ 0 h 2286000"/>
              <a:gd name="connsiteX4" fmla="*/ 0 w 228600"/>
              <a:gd name="connsiteY4" fmla="*/ 2286000 h 2286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28600" h="2286000">
                <a:moveTo>
                  <a:pt x="0" y="2286000"/>
                </a:moveTo>
                <a:lnTo>
                  <a:pt x="228600" y="2286000"/>
                </a:lnTo>
                <a:lnTo>
                  <a:pt x="228600" y="0"/>
                </a:lnTo>
                <a:lnTo>
                  <a:pt x="0" y="0"/>
                </a:lnTo>
                <a:lnTo>
                  <a:pt x="0" y="2286000"/>
                </a:lnTo>
              </a:path>
            </a:pathLst>
          </a:custGeom>
          <a:solidFill>
            <a:srgbClr val="FFCC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Freeform 3"/>
          <p:cNvSpPr/>
          <p:nvPr/>
        </p:nvSpPr>
        <p:spPr>
          <a:xfrm>
            <a:off x="448437" y="1439037"/>
            <a:ext cx="8096250" cy="38100"/>
          </a:xfrm>
          <a:custGeom>
            <a:avLst/>
            <a:gdLst>
              <a:gd name="connsiteX0" fmla="*/ 9525 w 8096250"/>
              <a:gd name="connsiteY0" fmla="*/ 9525 h 38100"/>
              <a:gd name="connsiteX1" fmla="*/ 8086725 w 8096250"/>
              <a:gd name="connsiteY1" fmla="*/ 9525 h 381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8096250" h="38100">
                <a:moveTo>
                  <a:pt x="9525" y="9525"/>
                </a:moveTo>
                <a:lnTo>
                  <a:pt x="8086725" y="9525"/>
                </a:lnTo>
              </a:path>
            </a:pathLst>
          </a:custGeom>
          <a:ln w="12700">
            <a:solidFill>
              <a:srgbClr val="666699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Freeform 3"/>
          <p:cNvSpPr/>
          <p:nvPr/>
        </p:nvSpPr>
        <p:spPr>
          <a:xfrm>
            <a:off x="0" y="2286000"/>
            <a:ext cx="228600" cy="2286000"/>
          </a:xfrm>
          <a:custGeom>
            <a:avLst/>
            <a:gdLst>
              <a:gd name="connsiteX0" fmla="*/ 0 w 228600"/>
              <a:gd name="connsiteY0" fmla="*/ 2286000 h 2286000"/>
              <a:gd name="connsiteX1" fmla="*/ 228600 w 228600"/>
              <a:gd name="connsiteY1" fmla="*/ 2286000 h 2286000"/>
              <a:gd name="connsiteX2" fmla="*/ 228600 w 228600"/>
              <a:gd name="connsiteY2" fmla="*/ 0 h 2286000"/>
              <a:gd name="connsiteX3" fmla="*/ 0 w 228600"/>
              <a:gd name="connsiteY3" fmla="*/ 0 h 2286000"/>
              <a:gd name="connsiteX4" fmla="*/ 0 w 228600"/>
              <a:gd name="connsiteY4" fmla="*/ 2286000 h 2286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28600" h="2286000">
                <a:moveTo>
                  <a:pt x="0" y="2286000"/>
                </a:moveTo>
                <a:lnTo>
                  <a:pt x="228600" y="2286000"/>
                </a:lnTo>
                <a:lnTo>
                  <a:pt x="228600" y="0"/>
                </a:lnTo>
                <a:lnTo>
                  <a:pt x="0" y="0"/>
                </a:lnTo>
                <a:lnTo>
                  <a:pt x="0" y="2286000"/>
                </a:lnTo>
              </a:path>
            </a:pathLst>
          </a:custGeom>
          <a:solidFill>
            <a:srgbClr val="FF99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Freeform 3"/>
          <p:cNvSpPr/>
          <p:nvPr/>
        </p:nvSpPr>
        <p:spPr>
          <a:xfrm>
            <a:off x="0" y="4572000"/>
            <a:ext cx="228600" cy="2286000"/>
          </a:xfrm>
          <a:custGeom>
            <a:avLst/>
            <a:gdLst>
              <a:gd name="connsiteX0" fmla="*/ 0 w 228600"/>
              <a:gd name="connsiteY0" fmla="*/ 2286000 h 2286000"/>
              <a:gd name="connsiteX1" fmla="*/ 228600 w 228600"/>
              <a:gd name="connsiteY1" fmla="*/ 2286000 h 2286000"/>
              <a:gd name="connsiteX2" fmla="*/ 228600 w 228600"/>
              <a:gd name="connsiteY2" fmla="*/ 0 h 2286000"/>
              <a:gd name="connsiteX3" fmla="*/ 0 w 228600"/>
              <a:gd name="connsiteY3" fmla="*/ 0 h 2286000"/>
              <a:gd name="connsiteX4" fmla="*/ 0 w 228600"/>
              <a:gd name="connsiteY4" fmla="*/ 2286000 h 2286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28600" h="2286000">
                <a:moveTo>
                  <a:pt x="0" y="2286000"/>
                </a:moveTo>
                <a:lnTo>
                  <a:pt x="228600" y="2286000"/>
                </a:lnTo>
                <a:lnTo>
                  <a:pt x="228600" y="0"/>
                </a:lnTo>
                <a:lnTo>
                  <a:pt x="0" y="0"/>
                </a:lnTo>
                <a:lnTo>
                  <a:pt x="0" y="2286000"/>
                </a:lnTo>
              </a:path>
            </a:pathLst>
          </a:custGeom>
          <a:solidFill>
            <a:srgbClr val="666699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03400" y="0"/>
            <a:ext cx="55372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0" y="0"/>
            <a:ext cx="9144000" cy="6858000"/>
          </a:xfrm>
          <a:custGeom>
            <a:avLst/>
            <a:gdLst>
              <a:gd name="connsiteX0" fmla="*/ 0 w 9144000"/>
              <a:gd name="connsiteY0" fmla="*/ 6858000 h 6858000"/>
              <a:gd name="connsiteX1" fmla="*/ 9144000 w 9144000"/>
              <a:gd name="connsiteY1" fmla="*/ 6858000 h 6858000"/>
              <a:gd name="connsiteX2" fmla="*/ 9144000 w 9144000"/>
              <a:gd name="connsiteY2" fmla="*/ 0 h 6858000"/>
              <a:gd name="connsiteX3" fmla="*/ 0 w 9144000"/>
              <a:gd name="connsiteY3" fmla="*/ 0 h 6858000"/>
              <a:gd name="connsiteX4" fmla="*/ 0 w 9144000"/>
              <a:gd name="connsiteY4" fmla="*/ 6858000 h 6858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9144000" h="6858000">
                <a:moveTo>
                  <a:pt x="0" y="6858000"/>
                </a:moveTo>
                <a:lnTo>
                  <a:pt x="9144000" y="6858000"/>
                </a:lnTo>
                <a:lnTo>
                  <a:pt x="9144000" y="0"/>
                </a:lnTo>
                <a:lnTo>
                  <a:pt x="0" y="0"/>
                </a:lnTo>
                <a:lnTo>
                  <a:pt x="0" y="685800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Freeform 3"/>
          <p:cNvSpPr/>
          <p:nvPr/>
        </p:nvSpPr>
        <p:spPr>
          <a:xfrm>
            <a:off x="0" y="0"/>
            <a:ext cx="228600" cy="2286000"/>
          </a:xfrm>
          <a:custGeom>
            <a:avLst/>
            <a:gdLst>
              <a:gd name="connsiteX0" fmla="*/ 0 w 228600"/>
              <a:gd name="connsiteY0" fmla="*/ 2286000 h 2286000"/>
              <a:gd name="connsiteX1" fmla="*/ 228600 w 228600"/>
              <a:gd name="connsiteY1" fmla="*/ 2286000 h 2286000"/>
              <a:gd name="connsiteX2" fmla="*/ 228600 w 228600"/>
              <a:gd name="connsiteY2" fmla="*/ 0 h 2286000"/>
              <a:gd name="connsiteX3" fmla="*/ 0 w 228600"/>
              <a:gd name="connsiteY3" fmla="*/ 0 h 2286000"/>
              <a:gd name="connsiteX4" fmla="*/ 0 w 228600"/>
              <a:gd name="connsiteY4" fmla="*/ 2286000 h 2286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28600" h="2286000">
                <a:moveTo>
                  <a:pt x="0" y="2286000"/>
                </a:moveTo>
                <a:lnTo>
                  <a:pt x="228600" y="2286000"/>
                </a:lnTo>
                <a:lnTo>
                  <a:pt x="228600" y="0"/>
                </a:lnTo>
                <a:lnTo>
                  <a:pt x="0" y="0"/>
                </a:lnTo>
                <a:lnTo>
                  <a:pt x="0" y="2286000"/>
                </a:lnTo>
              </a:path>
            </a:pathLst>
          </a:custGeom>
          <a:solidFill>
            <a:srgbClr val="FFCC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Freeform 3"/>
          <p:cNvSpPr/>
          <p:nvPr/>
        </p:nvSpPr>
        <p:spPr>
          <a:xfrm>
            <a:off x="448437" y="1439037"/>
            <a:ext cx="8096250" cy="38100"/>
          </a:xfrm>
          <a:custGeom>
            <a:avLst/>
            <a:gdLst>
              <a:gd name="connsiteX0" fmla="*/ 9525 w 8096250"/>
              <a:gd name="connsiteY0" fmla="*/ 9525 h 38100"/>
              <a:gd name="connsiteX1" fmla="*/ 8086725 w 8096250"/>
              <a:gd name="connsiteY1" fmla="*/ 9525 h 381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8096250" h="38100">
                <a:moveTo>
                  <a:pt x="9525" y="9525"/>
                </a:moveTo>
                <a:lnTo>
                  <a:pt x="8086725" y="9525"/>
                </a:lnTo>
              </a:path>
            </a:pathLst>
          </a:custGeom>
          <a:ln w="12700">
            <a:solidFill>
              <a:srgbClr val="666699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Freeform 3"/>
          <p:cNvSpPr/>
          <p:nvPr/>
        </p:nvSpPr>
        <p:spPr>
          <a:xfrm>
            <a:off x="0" y="2286000"/>
            <a:ext cx="228600" cy="2286000"/>
          </a:xfrm>
          <a:custGeom>
            <a:avLst/>
            <a:gdLst>
              <a:gd name="connsiteX0" fmla="*/ 0 w 228600"/>
              <a:gd name="connsiteY0" fmla="*/ 2286000 h 2286000"/>
              <a:gd name="connsiteX1" fmla="*/ 228600 w 228600"/>
              <a:gd name="connsiteY1" fmla="*/ 2286000 h 2286000"/>
              <a:gd name="connsiteX2" fmla="*/ 228600 w 228600"/>
              <a:gd name="connsiteY2" fmla="*/ 0 h 2286000"/>
              <a:gd name="connsiteX3" fmla="*/ 0 w 228600"/>
              <a:gd name="connsiteY3" fmla="*/ 0 h 2286000"/>
              <a:gd name="connsiteX4" fmla="*/ 0 w 228600"/>
              <a:gd name="connsiteY4" fmla="*/ 2286000 h 2286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28600" h="2286000">
                <a:moveTo>
                  <a:pt x="0" y="2286000"/>
                </a:moveTo>
                <a:lnTo>
                  <a:pt x="228600" y="2286000"/>
                </a:lnTo>
                <a:lnTo>
                  <a:pt x="228600" y="0"/>
                </a:lnTo>
                <a:lnTo>
                  <a:pt x="0" y="0"/>
                </a:lnTo>
                <a:lnTo>
                  <a:pt x="0" y="2286000"/>
                </a:lnTo>
              </a:path>
            </a:pathLst>
          </a:custGeom>
          <a:solidFill>
            <a:srgbClr val="FF99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Freeform 3"/>
          <p:cNvSpPr/>
          <p:nvPr/>
        </p:nvSpPr>
        <p:spPr>
          <a:xfrm>
            <a:off x="0" y="4572000"/>
            <a:ext cx="228600" cy="2286000"/>
          </a:xfrm>
          <a:custGeom>
            <a:avLst/>
            <a:gdLst>
              <a:gd name="connsiteX0" fmla="*/ 0 w 228600"/>
              <a:gd name="connsiteY0" fmla="*/ 2286000 h 2286000"/>
              <a:gd name="connsiteX1" fmla="*/ 228600 w 228600"/>
              <a:gd name="connsiteY1" fmla="*/ 2286000 h 2286000"/>
              <a:gd name="connsiteX2" fmla="*/ 228600 w 228600"/>
              <a:gd name="connsiteY2" fmla="*/ 0 h 2286000"/>
              <a:gd name="connsiteX3" fmla="*/ 0 w 228600"/>
              <a:gd name="connsiteY3" fmla="*/ 0 h 2286000"/>
              <a:gd name="connsiteX4" fmla="*/ 0 w 228600"/>
              <a:gd name="connsiteY4" fmla="*/ 2286000 h 2286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28600" h="2286000">
                <a:moveTo>
                  <a:pt x="0" y="2286000"/>
                </a:moveTo>
                <a:lnTo>
                  <a:pt x="228600" y="2286000"/>
                </a:lnTo>
                <a:lnTo>
                  <a:pt x="228600" y="0"/>
                </a:lnTo>
                <a:lnTo>
                  <a:pt x="0" y="0"/>
                </a:lnTo>
                <a:lnTo>
                  <a:pt x="0" y="2286000"/>
                </a:lnTo>
              </a:path>
            </a:pathLst>
          </a:custGeom>
          <a:solidFill>
            <a:srgbClr val="666699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16100" y="0"/>
            <a:ext cx="55753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0" y="0"/>
            <a:ext cx="9144000" cy="6858000"/>
          </a:xfrm>
          <a:custGeom>
            <a:avLst/>
            <a:gdLst>
              <a:gd name="connsiteX0" fmla="*/ 0 w 9144000"/>
              <a:gd name="connsiteY0" fmla="*/ 6858000 h 6858000"/>
              <a:gd name="connsiteX1" fmla="*/ 9144000 w 9144000"/>
              <a:gd name="connsiteY1" fmla="*/ 6858000 h 6858000"/>
              <a:gd name="connsiteX2" fmla="*/ 9144000 w 9144000"/>
              <a:gd name="connsiteY2" fmla="*/ 0 h 6858000"/>
              <a:gd name="connsiteX3" fmla="*/ 0 w 9144000"/>
              <a:gd name="connsiteY3" fmla="*/ 0 h 6858000"/>
              <a:gd name="connsiteX4" fmla="*/ 0 w 9144000"/>
              <a:gd name="connsiteY4" fmla="*/ 6858000 h 6858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9144000" h="6858000">
                <a:moveTo>
                  <a:pt x="0" y="6858000"/>
                </a:moveTo>
                <a:lnTo>
                  <a:pt x="9144000" y="6858000"/>
                </a:lnTo>
                <a:lnTo>
                  <a:pt x="9144000" y="0"/>
                </a:lnTo>
                <a:lnTo>
                  <a:pt x="0" y="0"/>
                </a:lnTo>
                <a:lnTo>
                  <a:pt x="0" y="685800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Freeform 3"/>
          <p:cNvSpPr/>
          <p:nvPr/>
        </p:nvSpPr>
        <p:spPr>
          <a:xfrm>
            <a:off x="0" y="0"/>
            <a:ext cx="228600" cy="2286000"/>
          </a:xfrm>
          <a:custGeom>
            <a:avLst/>
            <a:gdLst>
              <a:gd name="connsiteX0" fmla="*/ 0 w 228600"/>
              <a:gd name="connsiteY0" fmla="*/ 2286000 h 2286000"/>
              <a:gd name="connsiteX1" fmla="*/ 228600 w 228600"/>
              <a:gd name="connsiteY1" fmla="*/ 2286000 h 2286000"/>
              <a:gd name="connsiteX2" fmla="*/ 228600 w 228600"/>
              <a:gd name="connsiteY2" fmla="*/ 0 h 2286000"/>
              <a:gd name="connsiteX3" fmla="*/ 0 w 228600"/>
              <a:gd name="connsiteY3" fmla="*/ 0 h 2286000"/>
              <a:gd name="connsiteX4" fmla="*/ 0 w 228600"/>
              <a:gd name="connsiteY4" fmla="*/ 2286000 h 2286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28600" h="2286000">
                <a:moveTo>
                  <a:pt x="0" y="2286000"/>
                </a:moveTo>
                <a:lnTo>
                  <a:pt x="228600" y="2286000"/>
                </a:lnTo>
                <a:lnTo>
                  <a:pt x="228600" y="0"/>
                </a:lnTo>
                <a:lnTo>
                  <a:pt x="0" y="0"/>
                </a:lnTo>
                <a:lnTo>
                  <a:pt x="0" y="2286000"/>
                </a:lnTo>
              </a:path>
            </a:pathLst>
          </a:custGeom>
          <a:solidFill>
            <a:srgbClr val="FFCC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Freeform 3"/>
          <p:cNvSpPr/>
          <p:nvPr/>
        </p:nvSpPr>
        <p:spPr>
          <a:xfrm>
            <a:off x="448437" y="1439037"/>
            <a:ext cx="8096250" cy="38100"/>
          </a:xfrm>
          <a:custGeom>
            <a:avLst/>
            <a:gdLst>
              <a:gd name="connsiteX0" fmla="*/ 9525 w 8096250"/>
              <a:gd name="connsiteY0" fmla="*/ 9525 h 38100"/>
              <a:gd name="connsiteX1" fmla="*/ 8086725 w 8096250"/>
              <a:gd name="connsiteY1" fmla="*/ 9525 h 381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8096250" h="38100">
                <a:moveTo>
                  <a:pt x="9525" y="9525"/>
                </a:moveTo>
                <a:lnTo>
                  <a:pt x="8086725" y="9525"/>
                </a:lnTo>
              </a:path>
            </a:pathLst>
          </a:custGeom>
          <a:ln w="12700">
            <a:solidFill>
              <a:srgbClr val="666699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Freeform 3"/>
          <p:cNvSpPr/>
          <p:nvPr/>
        </p:nvSpPr>
        <p:spPr>
          <a:xfrm>
            <a:off x="0" y="2286000"/>
            <a:ext cx="228600" cy="2286000"/>
          </a:xfrm>
          <a:custGeom>
            <a:avLst/>
            <a:gdLst>
              <a:gd name="connsiteX0" fmla="*/ 0 w 228600"/>
              <a:gd name="connsiteY0" fmla="*/ 2286000 h 2286000"/>
              <a:gd name="connsiteX1" fmla="*/ 228600 w 228600"/>
              <a:gd name="connsiteY1" fmla="*/ 2286000 h 2286000"/>
              <a:gd name="connsiteX2" fmla="*/ 228600 w 228600"/>
              <a:gd name="connsiteY2" fmla="*/ 0 h 2286000"/>
              <a:gd name="connsiteX3" fmla="*/ 0 w 228600"/>
              <a:gd name="connsiteY3" fmla="*/ 0 h 2286000"/>
              <a:gd name="connsiteX4" fmla="*/ 0 w 228600"/>
              <a:gd name="connsiteY4" fmla="*/ 2286000 h 2286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28600" h="2286000">
                <a:moveTo>
                  <a:pt x="0" y="2286000"/>
                </a:moveTo>
                <a:lnTo>
                  <a:pt x="228600" y="2286000"/>
                </a:lnTo>
                <a:lnTo>
                  <a:pt x="228600" y="0"/>
                </a:lnTo>
                <a:lnTo>
                  <a:pt x="0" y="0"/>
                </a:lnTo>
                <a:lnTo>
                  <a:pt x="0" y="2286000"/>
                </a:lnTo>
              </a:path>
            </a:pathLst>
          </a:custGeom>
          <a:solidFill>
            <a:srgbClr val="FF99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Freeform 3"/>
          <p:cNvSpPr/>
          <p:nvPr/>
        </p:nvSpPr>
        <p:spPr>
          <a:xfrm>
            <a:off x="0" y="4572000"/>
            <a:ext cx="228600" cy="2286000"/>
          </a:xfrm>
          <a:custGeom>
            <a:avLst/>
            <a:gdLst>
              <a:gd name="connsiteX0" fmla="*/ 0 w 228600"/>
              <a:gd name="connsiteY0" fmla="*/ 2286000 h 2286000"/>
              <a:gd name="connsiteX1" fmla="*/ 228600 w 228600"/>
              <a:gd name="connsiteY1" fmla="*/ 2286000 h 2286000"/>
              <a:gd name="connsiteX2" fmla="*/ 228600 w 228600"/>
              <a:gd name="connsiteY2" fmla="*/ 0 h 2286000"/>
              <a:gd name="connsiteX3" fmla="*/ 0 w 228600"/>
              <a:gd name="connsiteY3" fmla="*/ 0 h 2286000"/>
              <a:gd name="connsiteX4" fmla="*/ 0 w 228600"/>
              <a:gd name="connsiteY4" fmla="*/ 2286000 h 2286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28600" h="2286000">
                <a:moveTo>
                  <a:pt x="0" y="2286000"/>
                </a:moveTo>
                <a:lnTo>
                  <a:pt x="228600" y="2286000"/>
                </a:lnTo>
                <a:lnTo>
                  <a:pt x="228600" y="0"/>
                </a:lnTo>
                <a:lnTo>
                  <a:pt x="0" y="0"/>
                </a:lnTo>
                <a:lnTo>
                  <a:pt x="0" y="2286000"/>
                </a:lnTo>
              </a:path>
            </a:pathLst>
          </a:custGeom>
          <a:solidFill>
            <a:srgbClr val="666699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28800" y="38100"/>
            <a:ext cx="5562600" cy="68199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0" y="0"/>
            <a:ext cx="9144000" cy="6858000"/>
          </a:xfrm>
          <a:custGeom>
            <a:avLst/>
            <a:gdLst>
              <a:gd name="connsiteX0" fmla="*/ 0 w 9144000"/>
              <a:gd name="connsiteY0" fmla="*/ 6858000 h 6858000"/>
              <a:gd name="connsiteX1" fmla="*/ 9144000 w 9144000"/>
              <a:gd name="connsiteY1" fmla="*/ 6858000 h 6858000"/>
              <a:gd name="connsiteX2" fmla="*/ 9144000 w 9144000"/>
              <a:gd name="connsiteY2" fmla="*/ 0 h 6858000"/>
              <a:gd name="connsiteX3" fmla="*/ 0 w 9144000"/>
              <a:gd name="connsiteY3" fmla="*/ 0 h 6858000"/>
              <a:gd name="connsiteX4" fmla="*/ 0 w 9144000"/>
              <a:gd name="connsiteY4" fmla="*/ 6858000 h 6858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9144000" h="6858000">
                <a:moveTo>
                  <a:pt x="0" y="6858000"/>
                </a:moveTo>
                <a:lnTo>
                  <a:pt x="9144000" y="6858000"/>
                </a:lnTo>
                <a:lnTo>
                  <a:pt x="9144000" y="0"/>
                </a:lnTo>
                <a:lnTo>
                  <a:pt x="0" y="0"/>
                </a:lnTo>
                <a:lnTo>
                  <a:pt x="0" y="685800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Freeform 3"/>
          <p:cNvSpPr/>
          <p:nvPr/>
        </p:nvSpPr>
        <p:spPr>
          <a:xfrm>
            <a:off x="0" y="0"/>
            <a:ext cx="228600" cy="2286000"/>
          </a:xfrm>
          <a:custGeom>
            <a:avLst/>
            <a:gdLst>
              <a:gd name="connsiteX0" fmla="*/ 0 w 228600"/>
              <a:gd name="connsiteY0" fmla="*/ 2286000 h 2286000"/>
              <a:gd name="connsiteX1" fmla="*/ 228600 w 228600"/>
              <a:gd name="connsiteY1" fmla="*/ 2286000 h 2286000"/>
              <a:gd name="connsiteX2" fmla="*/ 228600 w 228600"/>
              <a:gd name="connsiteY2" fmla="*/ 0 h 2286000"/>
              <a:gd name="connsiteX3" fmla="*/ 0 w 228600"/>
              <a:gd name="connsiteY3" fmla="*/ 0 h 2286000"/>
              <a:gd name="connsiteX4" fmla="*/ 0 w 228600"/>
              <a:gd name="connsiteY4" fmla="*/ 2286000 h 2286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28600" h="2286000">
                <a:moveTo>
                  <a:pt x="0" y="2286000"/>
                </a:moveTo>
                <a:lnTo>
                  <a:pt x="228600" y="2286000"/>
                </a:lnTo>
                <a:lnTo>
                  <a:pt x="228600" y="0"/>
                </a:lnTo>
                <a:lnTo>
                  <a:pt x="0" y="0"/>
                </a:lnTo>
                <a:lnTo>
                  <a:pt x="0" y="2286000"/>
                </a:lnTo>
              </a:path>
            </a:pathLst>
          </a:custGeom>
          <a:solidFill>
            <a:srgbClr val="FFCC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Freeform 3"/>
          <p:cNvSpPr/>
          <p:nvPr/>
        </p:nvSpPr>
        <p:spPr>
          <a:xfrm>
            <a:off x="448437" y="1439037"/>
            <a:ext cx="8096250" cy="38100"/>
          </a:xfrm>
          <a:custGeom>
            <a:avLst/>
            <a:gdLst>
              <a:gd name="connsiteX0" fmla="*/ 9525 w 8096250"/>
              <a:gd name="connsiteY0" fmla="*/ 9525 h 38100"/>
              <a:gd name="connsiteX1" fmla="*/ 8086725 w 8096250"/>
              <a:gd name="connsiteY1" fmla="*/ 9525 h 381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8096250" h="38100">
                <a:moveTo>
                  <a:pt x="9525" y="9525"/>
                </a:moveTo>
                <a:lnTo>
                  <a:pt x="8086725" y="9525"/>
                </a:lnTo>
              </a:path>
            </a:pathLst>
          </a:custGeom>
          <a:ln w="12700">
            <a:solidFill>
              <a:srgbClr val="666699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Freeform 3"/>
          <p:cNvSpPr/>
          <p:nvPr/>
        </p:nvSpPr>
        <p:spPr>
          <a:xfrm>
            <a:off x="0" y="2286000"/>
            <a:ext cx="228600" cy="2286000"/>
          </a:xfrm>
          <a:custGeom>
            <a:avLst/>
            <a:gdLst>
              <a:gd name="connsiteX0" fmla="*/ 0 w 228600"/>
              <a:gd name="connsiteY0" fmla="*/ 2286000 h 2286000"/>
              <a:gd name="connsiteX1" fmla="*/ 228600 w 228600"/>
              <a:gd name="connsiteY1" fmla="*/ 2286000 h 2286000"/>
              <a:gd name="connsiteX2" fmla="*/ 228600 w 228600"/>
              <a:gd name="connsiteY2" fmla="*/ 0 h 2286000"/>
              <a:gd name="connsiteX3" fmla="*/ 0 w 228600"/>
              <a:gd name="connsiteY3" fmla="*/ 0 h 2286000"/>
              <a:gd name="connsiteX4" fmla="*/ 0 w 228600"/>
              <a:gd name="connsiteY4" fmla="*/ 2286000 h 2286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28600" h="2286000">
                <a:moveTo>
                  <a:pt x="0" y="2286000"/>
                </a:moveTo>
                <a:lnTo>
                  <a:pt x="228600" y="2286000"/>
                </a:lnTo>
                <a:lnTo>
                  <a:pt x="228600" y="0"/>
                </a:lnTo>
                <a:lnTo>
                  <a:pt x="0" y="0"/>
                </a:lnTo>
                <a:lnTo>
                  <a:pt x="0" y="2286000"/>
                </a:lnTo>
              </a:path>
            </a:pathLst>
          </a:custGeom>
          <a:solidFill>
            <a:srgbClr val="FF99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Freeform 3"/>
          <p:cNvSpPr/>
          <p:nvPr/>
        </p:nvSpPr>
        <p:spPr>
          <a:xfrm>
            <a:off x="0" y="4572000"/>
            <a:ext cx="228600" cy="2286000"/>
          </a:xfrm>
          <a:custGeom>
            <a:avLst/>
            <a:gdLst>
              <a:gd name="connsiteX0" fmla="*/ 0 w 228600"/>
              <a:gd name="connsiteY0" fmla="*/ 2286000 h 2286000"/>
              <a:gd name="connsiteX1" fmla="*/ 228600 w 228600"/>
              <a:gd name="connsiteY1" fmla="*/ 2286000 h 2286000"/>
              <a:gd name="connsiteX2" fmla="*/ 228600 w 228600"/>
              <a:gd name="connsiteY2" fmla="*/ 0 h 2286000"/>
              <a:gd name="connsiteX3" fmla="*/ 0 w 228600"/>
              <a:gd name="connsiteY3" fmla="*/ 0 h 2286000"/>
              <a:gd name="connsiteX4" fmla="*/ 0 w 228600"/>
              <a:gd name="connsiteY4" fmla="*/ 2286000 h 2286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28600" h="2286000">
                <a:moveTo>
                  <a:pt x="0" y="2286000"/>
                </a:moveTo>
                <a:lnTo>
                  <a:pt x="228600" y="2286000"/>
                </a:lnTo>
                <a:lnTo>
                  <a:pt x="228600" y="0"/>
                </a:lnTo>
                <a:lnTo>
                  <a:pt x="0" y="0"/>
                </a:lnTo>
                <a:lnTo>
                  <a:pt x="0" y="2286000"/>
                </a:lnTo>
              </a:path>
            </a:pathLst>
          </a:custGeom>
          <a:solidFill>
            <a:srgbClr val="666699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TextBox 1"/>
          <p:cNvSpPr txBox="1"/>
          <p:nvPr/>
        </p:nvSpPr>
        <p:spPr>
          <a:xfrm>
            <a:off x="698500" y="482600"/>
            <a:ext cx="5676900" cy="914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7200"/>
              </a:lnSpc>
              <a:tabLst/>
            </a:pPr>
            <a:r>
              <a:rPr lang="en-US" altLang="zh-CN" sz="5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Models</a:t>
            </a:r>
            <a:r>
              <a:rPr lang="en-US" altLang="zh-CN" sz="5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5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of</a:t>
            </a:r>
            <a:r>
              <a:rPr lang="en-US" altLang="zh-CN" sz="5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5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Disability</a:t>
            </a:r>
          </a:p>
        </p:txBody>
      </p:sp>
      <p:sp>
        <p:nvSpPr>
          <p:cNvPr id="8" name="TextBox 1"/>
          <p:cNvSpPr txBox="1"/>
          <p:nvPr/>
        </p:nvSpPr>
        <p:spPr>
          <a:xfrm>
            <a:off x="774700" y="2273300"/>
            <a:ext cx="228600" cy="2921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300"/>
              </a:lnSpc>
              <a:tabLst/>
            </a:pPr>
            <a:r>
              <a:rPr lang="en-US" altLang="zh-CN" sz="2100" dirty="0" smtClean="0">
                <a:solidFill>
                  <a:srgbClr val="FFCC00"/>
                </a:solidFill>
                <a:latin typeface="Wingdings" pitchFamily="18" charset="0"/>
                <a:cs typeface="Wingdings" pitchFamily="18" charset="0"/>
              </a:rPr>
              <a:t></a:t>
            </a:r>
          </a:p>
        </p:txBody>
      </p:sp>
      <p:sp>
        <p:nvSpPr>
          <p:cNvPr id="9" name="TextBox 1"/>
          <p:cNvSpPr txBox="1"/>
          <p:nvPr/>
        </p:nvSpPr>
        <p:spPr>
          <a:xfrm>
            <a:off x="1117600" y="2209800"/>
            <a:ext cx="7442200" cy="355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800"/>
              </a:lnSpc>
              <a:tabLst/>
            </a:pP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장애의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원인에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대한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일반적인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지혜는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지난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몇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십</a:t>
            </a:r>
          </a:p>
        </p:txBody>
      </p:sp>
      <p:sp>
        <p:nvSpPr>
          <p:cNvPr id="10" name="TextBox 1"/>
          <p:cNvSpPr txBox="1"/>
          <p:nvPr/>
        </p:nvSpPr>
        <p:spPr>
          <a:xfrm>
            <a:off x="774700" y="2654300"/>
            <a:ext cx="7785100" cy="2692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800"/>
              </a:lnSpc>
              <a:tabLst>
                <a:tab pos="342900" algn="l"/>
              </a:tabLst>
            </a:pPr>
            <a:r>
              <a:rPr lang="en-US" altLang="zh-CN" dirty="0" smtClean="0"/>
              <a:t>	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년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동안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바뀌었다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.</a:t>
            </a:r>
          </a:p>
          <a:p>
            <a:pPr>
              <a:lnSpc>
                <a:spcPts val="4000"/>
              </a:lnSpc>
              <a:tabLst>
                <a:tab pos="342900" algn="l"/>
              </a:tabLst>
            </a:pPr>
            <a:r>
              <a:rPr lang="en-US" altLang="zh-CN" sz="2100" dirty="0" smtClean="0">
                <a:solidFill>
                  <a:srgbClr val="FFCC00"/>
                </a:solidFill>
                <a:latin typeface="Wingdings" pitchFamily="18" charset="0"/>
                <a:cs typeface="Wingdings" pitchFamily="18" charset="0"/>
              </a:rPr>
              <a:t>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1950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년대에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주어진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중증도의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손상은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모든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상황</a:t>
            </a:r>
          </a:p>
          <a:p>
            <a:pPr>
              <a:lnSpc>
                <a:spcPts val="2800"/>
              </a:lnSpc>
              <a:tabLst>
                <a:tab pos="342900" algn="l"/>
              </a:tabLst>
            </a:pPr>
            <a:r>
              <a:rPr lang="en-US" altLang="zh-CN" dirty="0" smtClean="0"/>
              <a:t>	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에서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장애를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일으키기에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충분한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것으로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간주되</a:t>
            </a:r>
          </a:p>
          <a:p>
            <a:pPr>
              <a:lnSpc>
                <a:spcPts val="3800"/>
              </a:lnSpc>
              <a:tabLst>
                <a:tab pos="342900" algn="l"/>
              </a:tabLst>
            </a:pPr>
            <a:r>
              <a:rPr lang="en-US" altLang="zh-CN" dirty="0" smtClean="0"/>
              <a:t>	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었다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.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대조적으로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,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그러한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중증도의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손상이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없는</a:t>
            </a:r>
          </a:p>
          <a:p>
            <a:pPr>
              <a:lnSpc>
                <a:spcPts val="2800"/>
              </a:lnSpc>
              <a:tabLst>
                <a:tab pos="342900" algn="l"/>
              </a:tabLst>
            </a:pPr>
            <a:r>
              <a:rPr lang="en-US" altLang="zh-CN" dirty="0" smtClean="0"/>
              <a:t>	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것은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장애급여를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거부할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수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있는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충분한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근거라</a:t>
            </a:r>
          </a:p>
          <a:p>
            <a:pPr>
              <a:lnSpc>
                <a:spcPts val="3800"/>
              </a:lnSpc>
              <a:tabLst>
                <a:tab pos="342900" algn="l"/>
              </a:tabLst>
            </a:pPr>
            <a:r>
              <a:rPr lang="en-US" altLang="zh-CN" dirty="0" smtClean="0"/>
              <a:t>	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고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생각되었다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0" y="0"/>
            <a:ext cx="9144000" cy="6858000"/>
          </a:xfrm>
          <a:custGeom>
            <a:avLst/>
            <a:gdLst>
              <a:gd name="connsiteX0" fmla="*/ 0 w 9144000"/>
              <a:gd name="connsiteY0" fmla="*/ 6858000 h 6858000"/>
              <a:gd name="connsiteX1" fmla="*/ 9144000 w 9144000"/>
              <a:gd name="connsiteY1" fmla="*/ 6858000 h 6858000"/>
              <a:gd name="connsiteX2" fmla="*/ 9144000 w 9144000"/>
              <a:gd name="connsiteY2" fmla="*/ 0 h 6858000"/>
              <a:gd name="connsiteX3" fmla="*/ 0 w 9144000"/>
              <a:gd name="connsiteY3" fmla="*/ 0 h 6858000"/>
              <a:gd name="connsiteX4" fmla="*/ 0 w 9144000"/>
              <a:gd name="connsiteY4" fmla="*/ 6858000 h 6858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9144000" h="6858000">
                <a:moveTo>
                  <a:pt x="0" y="6858000"/>
                </a:moveTo>
                <a:lnTo>
                  <a:pt x="9144000" y="6858000"/>
                </a:lnTo>
                <a:lnTo>
                  <a:pt x="9144000" y="0"/>
                </a:lnTo>
                <a:lnTo>
                  <a:pt x="0" y="0"/>
                </a:lnTo>
                <a:lnTo>
                  <a:pt x="0" y="685800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Freeform 3"/>
          <p:cNvSpPr/>
          <p:nvPr/>
        </p:nvSpPr>
        <p:spPr>
          <a:xfrm>
            <a:off x="0" y="0"/>
            <a:ext cx="228600" cy="2286000"/>
          </a:xfrm>
          <a:custGeom>
            <a:avLst/>
            <a:gdLst>
              <a:gd name="connsiteX0" fmla="*/ 0 w 228600"/>
              <a:gd name="connsiteY0" fmla="*/ 2286000 h 2286000"/>
              <a:gd name="connsiteX1" fmla="*/ 228600 w 228600"/>
              <a:gd name="connsiteY1" fmla="*/ 2286000 h 2286000"/>
              <a:gd name="connsiteX2" fmla="*/ 228600 w 228600"/>
              <a:gd name="connsiteY2" fmla="*/ 0 h 2286000"/>
              <a:gd name="connsiteX3" fmla="*/ 0 w 228600"/>
              <a:gd name="connsiteY3" fmla="*/ 0 h 2286000"/>
              <a:gd name="connsiteX4" fmla="*/ 0 w 228600"/>
              <a:gd name="connsiteY4" fmla="*/ 2286000 h 2286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28600" h="2286000">
                <a:moveTo>
                  <a:pt x="0" y="2286000"/>
                </a:moveTo>
                <a:lnTo>
                  <a:pt x="228600" y="2286000"/>
                </a:lnTo>
                <a:lnTo>
                  <a:pt x="228600" y="0"/>
                </a:lnTo>
                <a:lnTo>
                  <a:pt x="0" y="0"/>
                </a:lnTo>
                <a:lnTo>
                  <a:pt x="0" y="2286000"/>
                </a:lnTo>
              </a:path>
            </a:pathLst>
          </a:custGeom>
          <a:solidFill>
            <a:srgbClr val="FFCC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Freeform 3"/>
          <p:cNvSpPr/>
          <p:nvPr/>
        </p:nvSpPr>
        <p:spPr>
          <a:xfrm>
            <a:off x="448437" y="1439037"/>
            <a:ext cx="8096250" cy="38100"/>
          </a:xfrm>
          <a:custGeom>
            <a:avLst/>
            <a:gdLst>
              <a:gd name="connsiteX0" fmla="*/ 9525 w 8096250"/>
              <a:gd name="connsiteY0" fmla="*/ 9525 h 38100"/>
              <a:gd name="connsiteX1" fmla="*/ 8086725 w 8096250"/>
              <a:gd name="connsiteY1" fmla="*/ 9525 h 381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8096250" h="38100">
                <a:moveTo>
                  <a:pt x="9525" y="9525"/>
                </a:moveTo>
                <a:lnTo>
                  <a:pt x="8086725" y="9525"/>
                </a:lnTo>
              </a:path>
            </a:pathLst>
          </a:custGeom>
          <a:ln w="12700">
            <a:solidFill>
              <a:srgbClr val="666699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Freeform 3"/>
          <p:cNvSpPr/>
          <p:nvPr/>
        </p:nvSpPr>
        <p:spPr>
          <a:xfrm>
            <a:off x="0" y="2286000"/>
            <a:ext cx="228600" cy="2286000"/>
          </a:xfrm>
          <a:custGeom>
            <a:avLst/>
            <a:gdLst>
              <a:gd name="connsiteX0" fmla="*/ 0 w 228600"/>
              <a:gd name="connsiteY0" fmla="*/ 2286000 h 2286000"/>
              <a:gd name="connsiteX1" fmla="*/ 228600 w 228600"/>
              <a:gd name="connsiteY1" fmla="*/ 2286000 h 2286000"/>
              <a:gd name="connsiteX2" fmla="*/ 228600 w 228600"/>
              <a:gd name="connsiteY2" fmla="*/ 0 h 2286000"/>
              <a:gd name="connsiteX3" fmla="*/ 0 w 228600"/>
              <a:gd name="connsiteY3" fmla="*/ 0 h 2286000"/>
              <a:gd name="connsiteX4" fmla="*/ 0 w 228600"/>
              <a:gd name="connsiteY4" fmla="*/ 2286000 h 2286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28600" h="2286000">
                <a:moveTo>
                  <a:pt x="0" y="2286000"/>
                </a:moveTo>
                <a:lnTo>
                  <a:pt x="228600" y="2286000"/>
                </a:lnTo>
                <a:lnTo>
                  <a:pt x="228600" y="0"/>
                </a:lnTo>
                <a:lnTo>
                  <a:pt x="0" y="0"/>
                </a:lnTo>
                <a:lnTo>
                  <a:pt x="0" y="2286000"/>
                </a:lnTo>
              </a:path>
            </a:pathLst>
          </a:custGeom>
          <a:solidFill>
            <a:srgbClr val="FF99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Freeform 3"/>
          <p:cNvSpPr/>
          <p:nvPr/>
        </p:nvSpPr>
        <p:spPr>
          <a:xfrm>
            <a:off x="0" y="4572000"/>
            <a:ext cx="228600" cy="2286000"/>
          </a:xfrm>
          <a:custGeom>
            <a:avLst/>
            <a:gdLst>
              <a:gd name="connsiteX0" fmla="*/ 0 w 228600"/>
              <a:gd name="connsiteY0" fmla="*/ 2286000 h 2286000"/>
              <a:gd name="connsiteX1" fmla="*/ 228600 w 228600"/>
              <a:gd name="connsiteY1" fmla="*/ 2286000 h 2286000"/>
              <a:gd name="connsiteX2" fmla="*/ 228600 w 228600"/>
              <a:gd name="connsiteY2" fmla="*/ 0 h 2286000"/>
              <a:gd name="connsiteX3" fmla="*/ 0 w 228600"/>
              <a:gd name="connsiteY3" fmla="*/ 0 h 2286000"/>
              <a:gd name="connsiteX4" fmla="*/ 0 w 228600"/>
              <a:gd name="connsiteY4" fmla="*/ 2286000 h 2286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28600" h="2286000">
                <a:moveTo>
                  <a:pt x="0" y="2286000"/>
                </a:moveTo>
                <a:lnTo>
                  <a:pt x="228600" y="2286000"/>
                </a:lnTo>
                <a:lnTo>
                  <a:pt x="228600" y="0"/>
                </a:lnTo>
                <a:lnTo>
                  <a:pt x="0" y="0"/>
                </a:lnTo>
                <a:lnTo>
                  <a:pt x="0" y="2286000"/>
                </a:lnTo>
              </a:path>
            </a:pathLst>
          </a:custGeom>
          <a:solidFill>
            <a:srgbClr val="666699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Freeform 3"/>
          <p:cNvSpPr/>
          <p:nvPr/>
        </p:nvSpPr>
        <p:spPr>
          <a:xfrm>
            <a:off x="1333500" y="2026920"/>
            <a:ext cx="2295144" cy="18288"/>
          </a:xfrm>
          <a:custGeom>
            <a:avLst/>
            <a:gdLst>
              <a:gd name="connsiteX0" fmla="*/ 0 w 2295144"/>
              <a:gd name="connsiteY0" fmla="*/ 0 h 18288"/>
              <a:gd name="connsiteX1" fmla="*/ 1147572 w 2295144"/>
              <a:gd name="connsiteY1" fmla="*/ 0 h 18288"/>
              <a:gd name="connsiteX2" fmla="*/ 2295144 w 2295144"/>
              <a:gd name="connsiteY2" fmla="*/ 0 h 18288"/>
              <a:gd name="connsiteX3" fmla="*/ 2295144 w 2295144"/>
              <a:gd name="connsiteY3" fmla="*/ 18288 h 18288"/>
              <a:gd name="connsiteX4" fmla="*/ 1147572 w 2295144"/>
              <a:gd name="connsiteY4" fmla="*/ 18288 h 18288"/>
              <a:gd name="connsiteX5" fmla="*/ 0 w 2295144"/>
              <a:gd name="connsiteY5" fmla="*/ 18288 h 18288"/>
              <a:gd name="connsiteX6" fmla="*/ 0 w 2295144"/>
              <a:gd name="connsiteY6" fmla="*/ 0 h 1828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295144" h="18288">
                <a:moveTo>
                  <a:pt x="0" y="0"/>
                </a:moveTo>
                <a:lnTo>
                  <a:pt x="1147572" y="0"/>
                </a:lnTo>
                <a:lnTo>
                  <a:pt x="2295144" y="0"/>
                </a:lnTo>
                <a:lnTo>
                  <a:pt x="2295144" y="18288"/>
                </a:lnTo>
                <a:lnTo>
                  <a:pt x="1147572" y="18288"/>
                </a:lnTo>
                <a:lnTo>
                  <a:pt x="0" y="18288"/>
                </a:lnTo>
                <a:lnTo>
                  <a:pt x="0" y="0"/>
                </a:lnTo>
              </a:path>
            </a:pathLst>
          </a:custGeom>
          <a:solidFill>
            <a:srgbClr val="00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TextBox 1"/>
          <p:cNvSpPr txBox="1"/>
          <p:nvPr/>
        </p:nvSpPr>
        <p:spPr>
          <a:xfrm>
            <a:off x="698500" y="508000"/>
            <a:ext cx="5676900" cy="16510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7200"/>
              </a:lnSpc>
              <a:tabLst>
                <a:tab pos="76200" algn="l"/>
              </a:tabLst>
            </a:pPr>
            <a:r>
              <a:rPr lang="en-US" altLang="zh-CN" sz="5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Models</a:t>
            </a:r>
            <a:r>
              <a:rPr lang="en-US" altLang="zh-CN" sz="5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5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of</a:t>
            </a:r>
            <a:r>
              <a:rPr lang="en-US" altLang="zh-CN" sz="5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5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Disability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4700"/>
              </a:lnSpc>
              <a:tabLst>
                <a:tab pos="76200" algn="l"/>
              </a:tabLst>
            </a:pPr>
            <a:r>
              <a:rPr lang="en-US" altLang="zh-CN" dirty="0" smtClean="0"/>
              <a:t>	</a:t>
            </a:r>
            <a:r>
              <a:rPr lang="en-US" altLang="zh-CN" sz="2796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Ⅰ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)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Medical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Model</a:t>
            </a:r>
          </a:p>
        </p:txBody>
      </p:sp>
      <p:sp>
        <p:nvSpPr>
          <p:cNvPr id="9" name="TextBox 1"/>
          <p:cNvSpPr txBox="1"/>
          <p:nvPr/>
        </p:nvSpPr>
        <p:spPr>
          <a:xfrm>
            <a:off x="1231900" y="2286000"/>
            <a:ext cx="165100" cy="15621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900"/>
              </a:lnSpc>
              <a:tabLst/>
            </a:pPr>
            <a:r>
              <a:rPr lang="en-US" altLang="zh-CN" sz="1800" dirty="0" smtClean="0">
                <a:solidFill>
                  <a:srgbClr val="666699"/>
                </a:solidFill>
                <a:latin typeface="Wingdings" pitchFamily="18" charset="0"/>
                <a:cs typeface="Wingdings" pitchFamily="18" charset="0"/>
              </a:rPr>
              <a:t>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400"/>
              </a:lnSpc>
              <a:tabLst/>
            </a:pPr>
            <a:r>
              <a:rPr lang="en-US" altLang="zh-CN" sz="1800" dirty="0" smtClean="0">
                <a:solidFill>
                  <a:srgbClr val="666699"/>
                </a:solidFill>
                <a:latin typeface="Wingdings" pitchFamily="18" charset="0"/>
                <a:cs typeface="Wingdings" pitchFamily="18" charset="0"/>
              </a:rPr>
              <a:t>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400"/>
              </a:lnSpc>
              <a:tabLst/>
            </a:pPr>
            <a:r>
              <a:rPr lang="en-US" altLang="zh-CN" sz="1800" dirty="0" smtClean="0">
                <a:solidFill>
                  <a:srgbClr val="666699"/>
                </a:solidFill>
                <a:latin typeface="Wingdings" pitchFamily="18" charset="0"/>
                <a:cs typeface="Wingdings" pitchFamily="18" charset="0"/>
              </a:rPr>
              <a:t>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400"/>
              </a:lnSpc>
              <a:tabLst/>
            </a:pPr>
            <a:r>
              <a:rPr lang="en-US" altLang="zh-CN" sz="1800" dirty="0" smtClean="0">
                <a:solidFill>
                  <a:srgbClr val="666699"/>
                </a:solidFill>
                <a:latin typeface="Wingdings" pitchFamily="18" charset="0"/>
                <a:cs typeface="Wingdings" pitchFamily="18" charset="0"/>
              </a:rPr>
              <a:t></a:t>
            </a:r>
          </a:p>
        </p:txBody>
      </p:sp>
      <p:sp>
        <p:nvSpPr>
          <p:cNvPr id="10" name="TextBox 1"/>
          <p:cNvSpPr txBox="1"/>
          <p:nvPr/>
        </p:nvSpPr>
        <p:spPr>
          <a:xfrm>
            <a:off x="1511300" y="2184400"/>
            <a:ext cx="5676900" cy="1727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200"/>
              </a:lnSpc>
              <a:tabLst/>
            </a:pP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의료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모델은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아픈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역할의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개념에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기초한다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.</a:t>
            </a:r>
          </a:p>
          <a:p>
            <a:pPr>
              <a:lnSpc>
                <a:spcPts val="3400"/>
              </a:lnSpc>
              <a:tabLst/>
            </a:pP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전통적인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치료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요인은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건강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전문가다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.</a:t>
            </a:r>
          </a:p>
          <a:p>
            <a:pPr>
              <a:lnSpc>
                <a:spcPts val="3400"/>
              </a:lnSpc>
              <a:tabLst/>
            </a:pP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치료의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장소는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개인이다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.</a:t>
            </a:r>
          </a:p>
          <a:p>
            <a:pPr>
              <a:lnSpc>
                <a:spcPts val="3400"/>
              </a:lnSpc>
              <a:tabLst/>
            </a:pP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누가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이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모델의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돈주머니를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쥐고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있는가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?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0" y="0"/>
            <a:ext cx="9144000" cy="6858000"/>
          </a:xfrm>
          <a:custGeom>
            <a:avLst/>
            <a:gdLst>
              <a:gd name="connsiteX0" fmla="*/ 0 w 9144000"/>
              <a:gd name="connsiteY0" fmla="*/ 6858000 h 6858000"/>
              <a:gd name="connsiteX1" fmla="*/ 9144000 w 9144000"/>
              <a:gd name="connsiteY1" fmla="*/ 6858000 h 6858000"/>
              <a:gd name="connsiteX2" fmla="*/ 9144000 w 9144000"/>
              <a:gd name="connsiteY2" fmla="*/ 0 h 6858000"/>
              <a:gd name="connsiteX3" fmla="*/ 0 w 9144000"/>
              <a:gd name="connsiteY3" fmla="*/ 0 h 6858000"/>
              <a:gd name="connsiteX4" fmla="*/ 0 w 9144000"/>
              <a:gd name="connsiteY4" fmla="*/ 6858000 h 6858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9144000" h="6858000">
                <a:moveTo>
                  <a:pt x="0" y="6858000"/>
                </a:moveTo>
                <a:lnTo>
                  <a:pt x="9144000" y="6858000"/>
                </a:lnTo>
                <a:lnTo>
                  <a:pt x="9144000" y="0"/>
                </a:lnTo>
                <a:lnTo>
                  <a:pt x="0" y="0"/>
                </a:lnTo>
                <a:lnTo>
                  <a:pt x="0" y="685800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Freeform 3"/>
          <p:cNvSpPr/>
          <p:nvPr/>
        </p:nvSpPr>
        <p:spPr>
          <a:xfrm>
            <a:off x="0" y="0"/>
            <a:ext cx="228600" cy="2286000"/>
          </a:xfrm>
          <a:custGeom>
            <a:avLst/>
            <a:gdLst>
              <a:gd name="connsiteX0" fmla="*/ 0 w 228600"/>
              <a:gd name="connsiteY0" fmla="*/ 2286000 h 2286000"/>
              <a:gd name="connsiteX1" fmla="*/ 228600 w 228600"/>
              <a:gd name="connsiteY1" fmla="*/ 2286000 h 2286000"/>
              <a:gd name="connsiteX2" fmla="*/ 228600 w 228600"/>
              <a:gd name="connsiteY2" fmla="*/ 0 h 2286000"/>
              <a:gd name="connsiteX3" fmla="*/ 0 w 228600"/>
              <a:gd name="connsiteY3" fmla="*/ 0 h 2286000"/>
              <a:gd name="connsiteX4" fmla="*/ 0 w 228600"/>
              <a:gd name="connsiteY4" fmla="*/ 2286000 h 2286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28600" h="2286000">
                <a:moveTo>
                  <a:pt x="0" y="2286000"/>
                </a:moveTo>
                <a:lnTo>
                  <a:pt x="228600" y="2286000"/>
                </a:lnTo>
                <a:lnTo>
                  <a:pt x="228600" y="0"/>
                </a:lnTo>
                <a:lnTo>
                  <a:pt x="0" y="0"/>
                </a:lnTo>
                <a:lnTo>
                  <a:pt x="0" y="2286000"/>
                </a:lnTo>
              </a:path>
            </a:pathLst>
          </a:custGeom>
          <a:solidFill>
            <a:srgbClr val="FFCC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Freeform 3"/>
          <p:cNvSpPr/>
          <p:nvPr/>
        </p:nvSpPr>
        <p:spPr>
          <a:xfrm>
            <a:off x="448437" y="1439037"/>
            <a:ext cx="8096250" cy="38100"/>
          </a:xfrm>
          <a:custGeom>
            <a:avLst/>
            <a:gdLst>
              <a:gd name="connsiteX0" fmla="*/ 9525 w 8096250"/>
              <a:gd name="connsiteY0" fmla="*/ 9525 h 38100"/>
              <a:gd name="connsiteX1" fmla="*/ 8086725 w 8096250"/>
              <a:gd name="connsiteY1" fmla="*/ 9525 h 381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8096250" h="38100">
                <a:moveTo>
                  <a:pt x="9525" y="9525"/>
                </a:moveTo>
                <a:lnTo>
                  <a:pt x="8086725" y="9525"/>
                </a:lnTo>
              </a:path>
            </a:pathLst>
          </a:custGeom>
          <a:ln w="12700">
            <a:solidFill>
              <a:srgbClr val="666699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Freeform 3"/>
          <p:cNvSpPr/>
          <p:nvPr/>
        </p:nvSpPr>
        <p:spPr>
          <a:xfrm>
            <a:off x="0" y="2286000"/>
            <a:ext cx="228600" cy="2286000"/>
          </a:xfrm>
          <a:custGeom>
            <a:avLst/>
            <a:gdLst>
              <a:gd name="connsiteX0" fmla="*/ 0 w 228600"/>
              <a:gd name="connsiteY0" fmla="*/ 2286000 h 2286000"/>
              <a:gd name="connsiteX1" fmla="*/ 228600 w 228600"/>
              <a:gd name="connsiteY1" fmla="*/ 2286000 h 2286000"/>
              <a:gd name="connsiteX2" fmla="*/ 228600 w 228600"/>
              <a:gd name="connsiteY2" fmla="*/ 0 h 2286000"/>
              <a:gd name="connsiteX3" fmla="*/ 0 w 228600"/>
              <a:gd name="connsiteY3" fmla="*/ 0 h 2286000"/>
              <a:gd name="connsiteX4" fmla="*/ 0 w 228600"/>
              <a:gd name="connsiteY4" fmla="*/ 2286000 h 2286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28600" h="2286000">
                <a:moveTo>
                  <a:pt x="0" y="2286000"/>
                </a:moveTo>
                <a:lnTo>
                  <a:pt x="228600" y="2286000"/>
                </a:lnTo>
                <a:lnTo>
                  <a:pt x="228600" y="0"/>
                </a:lnTo>
                <a:lnTo>
                  <a:pt x="0" y="0"/>
                </a:lnTo>
                <a:lnTo>
                  <a:pt x="0" y="2286000"/>
                </a:lnTo>
              </a:path>
            </a:pathLst>
          </a:custGeom>
          <a:solidFill>
            <a:srgbClr val="FF99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Freeform 3"/>
          <p:cNvSpPr/>
          <p:nvPr/>
        </p:nvSpPr>
        <p:spPr>
          <a:xfrm>
            <a:off x="0" y="4572000"/>
            <a:ext cx="228600" cy="2286000"/>
          </a:xfrm>
          <a:custGeom>
            <a:avLst/>
            <a:gdLst>
              <a:gd name="connsiteX0" fmla="*/ 0 w 228600"/>
              <a:gd name="connsiteY0" fmla="*/ 2286000 h 2286000"/>
              <a:gd name="connsiteX1" fmla="*/ 228600 w 228600"/>
              <a:gd name="connsiteY1" fmla="*/ 2286000 h 2286000"/>
              <a:gd name="connsiteX2" fmla="*/ 228600 w 228600"/>
              <a:gd name="connsiteY2" fmla="*/ 0 h 2286000"/>
              <a:gd name="connsiteX3" fmla="*/ 0 w 228600"/>
              <a:gd name="connsiteY3" fmla="*/ 0 h 2286000"/>
              <a:gd name="connsiteX4" fmla="*/ 0 w 228600"/>
              <a:gd name="connsiteY4" fmla="*/ 2286000 h 2286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28600" h="2286000">
                <a:moveTo>
                  <a:pt x="0" y="2286000"/>
                </a:moveTo>
                <a:lnTo>
                  <a:pt x="228600" y="2286000"/>
                </a:lnTo>
                <a:lnTo>
                  <a:pt x="228600" y="0"/>
                </a:lnTo>
                <a:lnTo>
                  <a:pt x="0" y="0"/>
                </a:lnTo>
                <a:lnTo>
                  <a:pt x="0" y="2286000"/>
                </a:lnTo>
              </a:path>
            </a:pathLst>
          </a:custGeom>
          <a:solidFill>
            <a:srgbClr val="666699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Freeform 3"/>
          <p:cNvSpPr/>
          <p:nvPr/>
        </p:nvSpPr>
        <p:spPr>
          <a:xfrm>
            <a:off x="1333500" y="2026920"/>
            <a:ext cx="2630424" cy="18288"/>
          </a:xfrm>
          <a:custGeom>
            <a:avLst/>
            <a:gdLst>
              <a:gd name="connsiteX0" fmla="*/ 0 w 2630424"/>
              <a:gd name="connsiteY0" fmla="*/ 0 h 18288"/>
              <a:gd name="connsiteX1" fmla="*/ 1315212 w 2630424"/>
              <a:gd name="connsiteY1" fmla="*/ 0 h 18288"/>
              <a:gd name="connsiteX2" fmla="*/ 2630424 w 2630424"/>
              <a:gd name="connsiteY2" fmla="*/ 0 h 18288"/>
              <a:gd name="connsiteX3" fmla="*/ 2630424 w 2630424"/>
              <a:gd name="connsiteY3" fmla="*/ 18288 h 18288"/>
              <a:gd name="connsiteX4" fmla="*/ 1315212 w 2630424"/>
              <a:gd name="connsiteY4" fmla="*/ 18288 h 18288"/>
              <a:gd name="connsiteX5" fmla="*/ 0 w 2630424"/>
              <a:gd name="connsiteY5" fmla="*/ 18288 h 18288"/>
              <a:gd name="connsiteX6" fmla="*/ 0 w 2630424"/>
              <a:gd name="connsiteY6" fmla="*/ 0 h 1828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630424" h="18288">
                <a:moveTo>
                  <a:pt x="0" y="0"/>
                </a:moveTo>
                <a:lnTo>
                  <a:pt x="1315212" y="0"/>
                </a:lnTo>
                <a:lnTo>
                  <a:pt x="2630424" y="0"/>
                </a:lnTo>
                <a:lnTo>
                  <a:pt x="2630424" y="18288"/>
                </a:lnTo>
                <a:lnTo>
                  <a:pt x="1315212" y="18288"/>
                </a:lnTo>
                <a:lnTo>
                  <a:pt x="0" y="18288"/>
                </a:lnTo>
                <a:lnTo>
                  <a:pt x="0" y="0"/>
                </a:lnTo>
              </a:path>
            </a:pathLst>
          </a:custGeom>
          <a:solidFill>
            <a:srgbClr val="00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TextBox 1"/>
          <p:cNvSpPr txBox="1"/>
          <p:nvPr/>
        </p:nvSpPr>
        <p:spPr>
          <a:xfrm>
            <a:off x="698500" y="508000"/>
            <a:ext cx="5676900" cy="16510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7200"/>
              </a:lnSpc>
              <a:tabLst>
                <a:tab pos="76200" algn="l"/>
              </a:tabLst>
            </a:pPr>
            <a:r>
              <a:rPr lang="en-US" altLang="zh-CN" sz="5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Models</a:t>
            </a:r>
            <a:r>
              <a:rPr lang="en-US" altLang="zh-CN" sz="5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5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of</a:t>
            </a:r>
            <a:r>
              <a:rPr lang="en-US" altLang="zh-CN" sz="5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5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Disability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4700"/>
              </a:lnSpc>
              <a:tabLst>
                <a:tab pos="76200" algn="l"/>
              </a:tabLst>
            </a:pPr>
            <a:r>
              <a:rPr lang="en-US" altLang="zh-CN" dirty="0" smtClean="0"/>
              <a:t>	</a:t>
            </a:r>
            <a:r>
              <a:rPr lang="en-US" altLang="zh-CN" sz="2796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Ⅱ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)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Economic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Model</a:t>
            </a:r>
          </a:p>
        </p:txBody>
      </p:sp>
      <p:sp>
        <p:nvSpPr>
          <p:cNvPr id="9" name="TextBox 1"/>
          <p:cNvSpPr txBox="1"/>
          <p:nvPr/>
        </p:nvSpPr>
        <p:spPr>
          <a:xfrm>
            <a:off x="1231900" y="2743200"/>
            <a:ext cx="165100" cy="1930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900"/>
              </a:lnSpc>
              <a:tabLst/>
            </a:pPr>
            <a:r>
              <a:rPr lang="en-US" altLang="zh-CN" sz="1800" dirty="0" smtClean="0">
                <a:solidFill>
                  <a:srgbClr val="666699"/>
                </a:solidFill>
                <a:latin typeface="Wingdings" pitchFamily="18" charset="0"/>
                <a:cs typeface="Wingdings" pitchFamily="18" charset="0"/>
              </a:rPr>
              <a:t>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300"/>
              </a:lnSpc>
              <a:tabLst/>
            </a:pPr>
            <a:r>
              <a:rPr lang="en-US" altLang="zh-CN" sz="1800" dirty="0" smtClean="0">
                <a:solidFill>
                  <a:srgbClr val="666699"/>
                </a:solidFill>
                <a:latin typeface="Wingdings" pitchFamily="18" charset="0"/>
                <a:cs typeface="Wingdings" pitchFamily="18" charset="0"/>
              </a:rPr>
              <a:t>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400"/>
              </a:lnSpc>
              <a:tabLst/>
            </a:pPr>
            <a:r>
              <a:rPr lang="en-US" altLang="zh-CN" sz="1800" dirty="0" smtClean="0">
                <a:solidFill>
                  <a:srgbClr val="666699"/>
                </a:solidFill>
                <a:latin typeface="Wingdings" pitchFamily="18" charset="0"/>
                <a:cs typeface="Wingdings" pitchFamily="18" charset="0"/>
              </a:rPr>
              <a:t>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400"/>
              </a:lnSpc>
              <a:tabLst/>
            </a:pPr>
            <a:r>
              <a:rPr lang="en-US" altLang="zh-CN" sz="1800" dirty="0" smtClean="0">
                <a:solidFill>
                  <a:srgbClr val="666699"/>
                </a:solidFill>
                <a:latin typeface="Wingdings" pitchFamily="18" charset="0"/>
                <a:cs typeface="Wingdings" pitchFamily="18" charset="0"/>
              </a:rPr>
              <a:t></a:t>
            </a:r>
          </a:p>
        </p:txBody>
      </p:sp>
      <p:sp>
        <p:nvSpPr>
          <p:cNvPr id="10" name="TextBox 1"/>
          <p:cNvSpPr txBox="1"/>
          <p:nvPr/>
        </p:nvSpPr>
        <p:spPr>
          <a:xfrm>
            <a:off x="1511300" y="2692400"/>
            <a:ext cx="6985000" cy="20320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400"/>
              </a:lnSpc>
              <a:tabLst/>
            </a:pP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경제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모델은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현재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또는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현재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또는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잠재적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고용가능성</a:t>
            </a:r>
          </a:p>
          <a:p>
            <a:pPr>
              <a:lnSpc>
                <a:spcPts val="3200"/>
              </a:lnSpc>
              <a:tabLst/>
            </a:pP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의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개념에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기초한다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.</a:t>
            </a:r>
          </a:p>
          <a:p>
            <a:pPr>
              <a:lnSpc>
                <a:spcPts val="3400"/>
              </a:lnSpc>
              <a:tabLst/>
            </a:pP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전통적인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치료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요인은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직업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전문가다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.</a:t>
            </a:r>
          </a:p>
          <a:p>
            <a:pPr>
              <a:lnSpc>
                <a:spcPts val="3400"/>
              </a:lnSpc>
              <a:tabLst/>
            </a:pP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치료의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장소는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개인이다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.</a:t>
            </a:r>
          </a:p>
          <a:p>
            <a:pPr>
              <a:lnSpc>
                <a:spcPts val="3400"/>
              </a:lnSpc>
              <a:tabLst/>
            </a:pP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누가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이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모델의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돈주머니를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쥐고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있는가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?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0" y="0"/>
            <a:ext cx="9144000" cy="6858000"/>
          </a:xfrm>
          <a:custGeom>
            <a:avLst/>
            <a:gdLst>
              <a:gd name="connsiteX0" fmla="*/ 0 w 9144000"/>
              <a:gd name="connsiteY0" fmla="*/ 6858000 h 6858000"/>
              <a:gd name="connsiteX1" fmla="*/ 9144000 w 9144000"/>
              <a:gd name="connsiteY1" fmla="*/ 6858000 h 6858000"/>
              <a:gd name="connsiteX2" fmla="*/ 9144000 w 9144000"/>
              <a:gd name="connsiteY2" fmla="*/ 0 h 6858000"/>
              <a:gd name="connsiteX3" fmla="*/ 0 w 9144000"/>
              <a:gd name="connsiteY3" fmla="*/ 0 h 6858000"/>
              <a:gd name="connsiteX4" fmla="*/ 0 w 9144000"/>
              <a:gd name="connsiteY4" fmla="*/ 6858000 h 6858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9144000" h="6858000">
                <a:moveTo>
                  <a:pt x="0" y="6858000"/>
                </a:moveTo>
                <a:lnTo>
                  <a:pt x="9144000" y="6858000"/>
                </a:lnTo>
                <a:lnTo>
                  <a:pt x="9144000" y="0"/>
                </a:lnTo>
                <a:lnTo>
                  <a:pt x="0" y="0"/>
                </a:lnTo>
                <a:lnTo>
                  <a:pt x="0" y="685800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Freeform 3"/>
          <p:cNvSpPr/>
          <p:nvPr/>
        </p:nvSpPr>
        <p:spPr>
          <a:xfrm>
            <a:off x="0" y="0"/>
            <a:ext cx="228600" cy="2286000"/>
          </a:xfrm>
          <a:custGeom>
            <a:avLst/>
            <a:gdLst>
              <a:gd name="connsiteX0" fmla="*/ 0 w 228600"/>
              <a:gd name="connsiteY0" fmla="*/ 2286000 h 2286000"/>
              <a:gd name="connsiteX1" fmla="*/ 228600 w 228600"/>
              <a:gd name="connsiteY1" fmla="*/ 2286000 h 2286000"/>
              <a:gd name="connsiteX2" fmla="*/ 228600 w 228600"/>
              <a:gd name="connsiteY2" fmla="*/ 0 h 2286000"/>
              <a:gd name="connsiteX3" fmla="*/ 0 w 228600"/>
              <a:gd name="connsiteY3" fmla="*/ 0 h 2286000"/>
              <a:gd name="connsiteX4" fmla="*/ 0 w 228600"/>
              <a:gd name="connsiteY4" fmla="*/ 2286000 h 2286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28600" h="2286000">
                <a:moveTo>
                  <a:pt x="0" y="2286000"/>
                </a:moveTo>
                <a:lnTo>
                  <a:pt x="228600" y="2286000"/>
                </a:lnTo>
                <a:lnTo>
                  <a:pt x="228600" y="0"/>
                </a:lnTo>
                <a:lnTo>
                  <a:pt x="0" y="0"/>
                </a:lnTo>
                <a:lnTo>
                  <a:pt x="0" y="2286000"/>
                </a:lnTo>
              </a:path>
            </a:pathLst>
          </a:custGeom>
          <a:solidFill>
            <a:srgbClr val="FFCC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Freeform 3"/>
          <p:cNvSpPr/>
          <p:nvPr/>
        </p:nvSpPr>
        <p:spPr>
          <a:xfrm>
            <a:off x="448437" y="1439037"/>
            <a:ext cx="8096250" cy="38100"/>
          </a:xfrm>
          <a:custGeom>
            <a:avLst/>
            <a:gdLst>
              <a:gd name="connsiteX0" fmla="*/ 9525 w 8096250"/>
              <a:gd name="connsiteY0" fmla="*/ 9525 h 38100"/>
              <a:gd name="connsiteX1" fmla="*/ 8086725 w 8096250"/>
              <a:gd name="connsiteY1" fmla="*/ 9525 h 381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8096250" h="38100">
                <a:moveTo>
                  <a:pt x="9525" y="9525"/>
                </a:moveTo>
                <a:lnTo>
                  <a:pt x="8086725" y="9525"/>
                </a:lnTo>
              </a:path>
            </a:pathLst>
          </a:custGeom>
          <a:ln w="12700">
            <a:solidFill>
              <a:srgbClr val="666699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Freeform 3"/>
          <p:cNvSpPr/>
          <p:nvPr/>
        </p:nvSpPr>
        <p:spPr>
          <a:xfrm>
            <a:off x="0" y="2286000"/>
            <a:ext cx="228600" cy="2286000"/>
          </a:xfrm>
          <a:custGeom>
            <a:avLst/>
            <a:gdLst>
              <a:gd name="connsiteX0" fmla="*/ 0 w 228600"/>
              <a:gd name="connsiteY0" fmla="*/ 2286000 h 2286000"/>
              <a:gd name="connsiteX1" fmla="*/ 228600 w 228600"/>
              <a:gd name="connsiteY1" fmla="*/ 2286000 h 2286000"/>
              <a:gd name="connsiteX2" fmla="*/ 228600 w 228600"/>
              <a:gd name="connsiteY2" fmla="*/ 0 h 2286000"/>
              <a:gd name="connsiteX3" fmla="*/ 0 w 228600"/>
              <a:gd name="connsiteY3" fmla="*/ 0 h 2286000"/>
              <a:gd name="connsiteX4" fmla="*/ 0 w 228600"/>
              <a:gd name="connsiteY4" fmla="*/ 2286000 h 2286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28600" h="2286000">
                <a:moveTo>
                  <a:pt x="0" y="2286000"/>
                </a:moveTo>
                <a:lnTo>
                  <a:pt x="228600" y="2286000"/>
                </a:lnTo>
                <a:lnTo>
                  <a:pt x="228600" y="0"/>
                </a:lnTo>
                <a:lnTo>
                  <a:pt x="0" y="0"/>
                </a:lnTo>
                <a:lnTo>
                  <a:pt x="0" y="2286000"/>
                </a:lnTo>
              </a:path>
            </a:pathLst>
          </a:custGeom>
          <a:solidFill>
            <a:srgbClr val="FF99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Freeform 3"/>
          <p:cNvSpPr/>
          <p:nvPr/>
        </p:nvSpPr>
        <p:spPr>
          <a:xfrm>
            <a:off x="0" y="4572000"/>
            <a:ext cx="228600" cy="2286000"/>
          </a:xfrm>
          <a:custGeom>
            <a:avLst/>
            <a:gdLst>
              <a:gd name="connsiteX0" fmla="*/ 0 w 228600"/>
              <a:gd name="connsiteY0" fmla="*/ 2286000 h 2286000"/>
              <a:gd name="connsiteX1" fmla="*/ 228600 w 228600"/>
              <a:gd name="connsiteY1" fmla="*/ 2286000 h 2286000"/>
              <a:gd name="connsiteX2" fmla="*/ 228600 w 228600"/>
              <a:gd name="connsiteY2" fmla="*/ 0 h 2286000"/>
              <a:gd name="connsiteX3" fmla="*/ 0 w 228600"/>
              <a:gd name="connsiteY3" fmla="*/ 0 h 2286000"/>
              <a:gd name="connsiteX4" fmla="*/ 0 w 228600"/>
              <a:gd name="connsiteY4" fmla="*/ 2286000 h 2286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28600" h="2286000">
                <a:moveTo>
                  <a:pt x="0" y="2286000"/>
                </a:moveTo>
                <a:lnTo>
                  <a:pt x="228600" y="2286000"/>
                </a:lnTo>
                <a:lnTo>
                  <a:pt x="228600" y="0"/>
                </a:lnTo>
                <a:lnTo>
                  <a:pt x="0" y="0"/>
                </a:lnTo>
                <a:lnTo>
                  <a:pt x="0" y="2286000"/>
                </a:lnTo>
              </a:path>
            </a:pathLst>
          </a:custGeom>
          <a:solidFill>
            <a:srgbClr val="666699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Freeform 3"/>
          <p:cNvSpPr/>
          <p:nvPr/>
        </p:nvSpPr>
        <p:spPr>
          <a:xfrm>
            <a:off x="1333500" y="2026920"/>
            <a:ext cx="4770120" cy="18288"/>
          </a:xfrm>
          <a:custGeom>
            <a:avLst/>
            <a:gdLst>
              <a:gd name="connsiteX0" fmla="*/ 0 w 4770120"/>
              <a:gd name="connsiteY0" fmla="*/ 0 h 18288"/>
              <a:gd name="connsiteX1" fmla="*/ 1590040 w 4770120"/>
              <a:gd name="connsiteY1" fmla="*/ 0 h 18288"/>
              <a:gd name="connsiteX2" fmla="*/ 3180080 w 4770120"/>
              <a:gd name="connsiteY2" fmla="*/ 0 h 18288"/>
              <a:gd name="connsiteX3" fmla="*/ 4770120 w 4770120"/>
              <a:gd name="connsiteY3" fmla="*/ 0 h 18288"/>
              <a:gd name="connsiteX4" fmla="*/ 4770120 w 4770120"/>
              <a:gd name="connsiteY4" fmla="*/ 18288 h 18288"/>
              <a:gd name="connsiteX5" fmla="*/ 3180080 w 4770120"/>
              <a:gd name="connsiteY5" fmla="*/ 18288 h 18288"/>
              <a:gd name="connsiteX6" fmla="*/ 1590040 w 4770120"/>
              <a:gd name="connsiteY6" fmla="*/ 18288 h 18288"/>
              <a:gd name="connsiteX7" fmla="*/ 0 w 4770120"/>
              <a:gd name="connsiteY7" fmla="*/ 18288 h 18288"/>
              <a:gd name="connsiteX8" fmla="*/ 0 w 4770120"/>
              <a:gd name="connsiteY8" fmla="*/ 0 h 1828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4770120" h="18288">
                <a:moveTo>
                  <a:pt x="0" y="0"/>
                </a:moveTo>
                <a:lnTo>
                  <a:pt x="1590040" y="0"/>
                </a:lnTo>
                <a:lnTo>
                  <a:pt x="3180080" y="0"/>
                </a:lnTo>
                <a:lnTo>
                  <a:pt x="4770120" y="0"/>
                </a:lnTo>
                <a:lnTo>
                  <a:pt x="4770120" y="18288"/>
                </a:lnTo>
                <a:lnTo>
                  <a:pt x="3180080" y="18288"/>
                </a:lnTo>
                <a:lnTo>
                  <a:pt x="1590040" y="18288"/>
                </a:lnTo>
                <a:lnTo>
                  <a:pt x="0" y="18288"/>
                </a:lnTo>
                <a:lnTo>
                  <a:pt x="0" y="0"/>
                </a:lnTo>
              </a:path>
            </a:pathLst>
          </a:custGeom>
          <a:solidFill>
            <a:srgbClr val="00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TextBox 1"/>
          <p:cNvSpPr txBox="1"/>
          <p:nvPr/>
        </p:nvSpPr>
        <p:spPr>
          <a:xfrm>
            <a:off x="698500" y="508000"/>
            <a:ext cx="5676900" cy="16510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7200"/>
              </a:lnSpc>
              <a:tabLst>
                <a:tab pos="76200" algn="l"/>
              </a:tabLst>
            </a:pPr>
            <a:r>
              <a:rPr lang="en-US" altLang="zh-CN" sz="5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Models</a:t>
            </a:r>
            <a:r>
              <a:rPr lang="en-US" altLang="zh-CN" sz="5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5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of</a:t>
            </a:r>
            <a:r>
              <a:rPr lang="en-US" altLang="zh-CN" sz="5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5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Disability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4700"/>
              </a:lnSpc>
              <a:tabLst>
                <a:tab pos="76200" algn="l"/>
              </a:tabLst>
            </a:pPr>
            <a:r>
              <a:rPr lang="en-US" altLang="zh-CN" dirty="0" smtClean="0"/>
              <a:t>	</a:t>
            </a:r>
            <a:r>
              <a:rPr lang="en-US" altLang="zh-CN" sz="2796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Ⅲ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)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Rehabilitation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Business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Model</a:t>
            </a:r>
          </a:p>
        </p:txBody>
      </p:sp>
      <p:sp>
        <p:nvSpPr>
          <p:cNvPr id="9" name="TextBox 1"/>
          <p:cNvSpPr txBox="1"/>
          <p:nvPr/>
        </p:nvSpPr>
        <p:spPr>
          <a:xfrm>
            <a:off x="1231900" y="2730500"/>
            <a:ext cx="165100" cy="15621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900"/>
              </a:lnSpc>
              <a:tabLst/>
            </a:pPr>
            <a:r>
              <a:rPr lang="en-US" altLang="zh-CN" sz="1800" dirty="0" smtClean="0">
                <a:solidFill>
                  <a:srgbClr val="666699"/>
                </a:solidFill>
                <a:latin typeface="Wingdings" pitchFamily="18" charset="0"/>
                <a:cs typeface="Wingdings" pitchFamily="18" charset="0"/>
              </a:rPr>
              <a:t>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400"/>
              </a:lnSpc>
              <a:tabLst/>
            </a:pPr>
            <a:r>
              <a:rPr lang="en-US" altLang="zh-CN" sz="1800" dirty="0" smtClean="0">
                <a:solidFill>
                  <a:srgbClr val="666699"/>
                </a:solidFill>
                <a:latin typeface="Wingdings" pitchFamily="18" charset="0"/>
                <a:cs typeface="Wingdings" pitchFamily="18" charset="0"/>
              </a:rPr>
              <a:t>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400"/>
              </a:lnSpc>
              <a:tabLst/>
            </a:pPr>
            <a:r>
              <a:rPr lang="en-US" altLang="zh-CN" sz="1800" dirty="0" smtClean="0">
                <a:solidFill>
                  <a:srgbClr val="666699"/>
                </a:solidFill>
                <a:latin typeface="Wingdings" pitchFamily="18" charset="0"/>
                <a:cs typeface="Wingdings" pitchFamily="18" charset="0"/>
              </a:rPr>
              <a:t>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400"/>
              </a:lnSpc>
              <a:tabLst/>
            </a:pPr>
            <a:r>
              <a:rPr lang="en-US" altLang="zh-CN" sz="1800" dirty="0" smtClean="0">
                <a:solidFill>
                  <a:srgbClr val="666699"/>
                </a:solidFill>
                <a:latin typeface="Wingdings" pitchFamily="18" charset="0"/>
                <a:cs typeface="Wingdings" pitchFamily="18" charset="0"/>
              </a:rPr>
              <a:t></a:t>
            </a:r>
          </a:p>
        </p:txBody>
      </p:sp>
      <p:sp>
        <p:nvSpPr>
          <p:cNvPr id="10" name="TextBox 1"/>
          <p:cNvSpPr txBox="1"/>
          <p:nvPr/>
        </p:nvSpPr>
        <p:spPr>
          <a:xfrm>
            <a:off x="1511300" y="2616200"/>
            <a:ext cx="6680200" cy="1727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200"/>
              </a:lnSpc>
              <a:tabLst/>
            </a:pP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회생사업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모델은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수익성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개념에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기반을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두고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있다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.</a:t>
            </a:r>
          </a:p>
          <a:p>
            <a:pPr>
              <a:lnSpc>
                <a:spcPts val="3400"/>
              </a:lnSpc>
              <a:tabLst/>
            </a:pP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전통적인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치료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요인은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건강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전문가다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.</a:t>
            </a:r>
          </a:p>
          <a:p>
            <a:pPr>
              <a:lnSpc>
                <a:spcPts val="3400"/>
              </a:lnSpc>
              <a:tabLst/>
            </a:pP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치료의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장소는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개인이다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.</a:t>
            </a:r>
          </a:p>
          <a:p>
            <a:pPr>
              <a:lnSpc>
                <a:spcPts val="3400"/>
              </a:lnSpc>
              <a:tabLst/>
            </a:pP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누가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이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모델의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돈주머니를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쥐고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있는가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?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0" y="0"/>
            <a:ext cx="9144000" cy="6858000"/>
          </a:xfrm>
          <a:custGeom>
            <a:avLst/>
            <a:gdLst>
              <a:gd name="connsiteX0" fmla="*/ 0 w 9144000"/>
              <a:gd name="connsiteY0" fmla="*/ 6858000 h 6858000"/>
              <a:gd name="connsiteX1" fmla="*/ 9144000 w 9144000"/>
              <a:gd name="connsiteY1" fmla="*/ 6858000 h 6858000"/>
              <a:gd name="connsiteX2" fmla="*/ 9144000 w 9144000"/>
              <a:gd name="connsiteY2" fmla="*/ 0 h 6858000"/>
              <a:gd name="connsiteX3" fmla="*/ 0 w 9144000"/>
              <a:gd name="connsiteY3" fmla="*/ 0 h 6858000"/>
              <a:gd name="connsiteX4" fmla="*/ 0 w 9144000"/>
              <a:gd name="connsiteY4" fmla="*/ 6858000 h 6858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9144000" h="6858000">
                <a:moveTo>
                  <a:pt x="0" y="6858000"/>
                </a:moveTo>
                <a:lnTo>
                  <a:pt x="9144000" y="6858000"/>
                </a:lnTo>
                <a:lnTo>
                  <a:pt x="9144000" y="0"/>
                </a:lnTo>
                <a:lnTo>
                  <a:pt x="0" y="0"/>
                </a:lnTo>
                <a:lnTo>
                  <a:pt x="0" y="685800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Freeform 3"/>
          <p:cNvSpPr/>
          <p:nvPr/>
        </p:nvSpPr>
        <p:spPr>
          <a:xfrm>
            <a:off x="0" y="0"/>
            <a:ext cx="228600" cy="2286000"/>
          </a:xfrm>
          <a:custGeom>
            <a:avLst/>
            <a:gdLst>
              <a:gd name="connsiteX0" fmla="*/ 0 w 228600"/>
              <a:gd name="connsiteY0" fmla="*/ 2286000 h 2286000"/>
              <a:gd name="connsiteX1" fmla="*/ 228600 w 228600"/>
              <a:gd name="connsiteY1" fmla="*/ 2286000 h 2286000"/>
              <a:gd name="connsiteX2" fmla="*/ 228600 w 228600"/>
              <a:gd name="connsiteY2" fmla="*/ 0 h 2286000"/>
              <a:gd name="connsiteX3" fmla="*/ 0 w 228600"/>
              <a:gd name="connsiteY3" fmla="*/ 0 h 2286000"/>
              <a:gd name="connsiteX4" fmla="*/ 0 w 228600"/>
              <a:gd name="connsiteY4" fmla="*/ 2286000 h 2286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28600" h="2286000">
                <a:moveTo>
                  <a:pt x="0" y="2286000"/>
                </a:moveTo>
                <a:lnTo>
                  <a:pt x="228600" y="2286000"/>
                </a:lnTo>
                <a:lnTo>
                  <a:pt x="228600" y="0"/>
                </a:lnTo>
                <a:lnTo>
                  <a:pt x="0" y="0"/>
                </a:lnTo>
                <a:lnTo>
                  <a:pt x="0" y="2286000"/>
                </a:lnTo>
              </a:path>
            </a:pathLst>
          </a:custGeom>
          <a:solidFill>
            <a:srgbClr val="FFCC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Freeform 3"/>
          <p:cNvSpPr/>
          <p:nvPr/>
        </p:nvSpPr>
        <p:spPr>
          <a:xfrm>
            <a:off x="448437" y="1439037"/>
            <a:ext cx="8096250" cy="38100"/>
          </a:xfrm>
          <a:custGeom>
            <a:avLst/>
            <a:gdLst>
              <a:gd name="connsiteX0" fmla="*/ 9525 w 8096250"/>
              <a:gd name="connsiteY0" fmla="*/ 9525 h 38100"/>
              <a:gd name="connsiteX1" fmla="*/ 8086725 w 8096250"/>
              <a:gd name="connsiteY1" fmla="*/ 9525 h 381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8096250" h="38100">
                <a:moveTo>
                  <a:pt x="9525" y="9525"/>
                </a:moveTo>
                <a:lnTo>
                  <a:pt x="8086725" y="9525"/>
                </a:lnTo>
              </a:path>
            </a:pathLst>
          </a:custGeom>
          <a:ln w="12700">
            <a:solidFill>
              <a:srgbClr val="666699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Freeform 3"/>
          <p:cNvSpPr/>
          <p:nvPr/>
        </p:nvSpPr>
        <p:spPr>
          <a:xfrm>
            <a:off x="0" y="2286000"/>
            <a:ext cx="228600" cy="2286000"/>
          </a:xfrm>
          <a:custGeom>
            <a:avLst/>
            <a:gdLst>
              <a:gd name="connsiteX0" fmla="*/ 0 w 228600"/>
              <a:gd name="connsiteY0" fmla="*/ 2286000 h 2286000"/>
              <a:gd name="connsiteX1" fmla="*/ 228600 w 228600"/>
              <a:gd name="connsiteY1" fmla="*/ 2286000 h 2286000"/>
              <a:gd name="connsiteX2" fmla="*/ 228600 w 228600"/>
              <a:gd name="connsiteY2" fmla="*/ 0 h 2286000"/>
              <a:gd name="connsiteX3" fmla="*/ 0 w 228600"/>
              <a:gd name="connsiteY3" fmla="*/ 0 h 2286000"/>
              <a:gd name="connsiteX4" fmla="*/ 0 w 228600"/>
              <a:gd name="connsiteY4" fmla="*/ 2286000 h 2286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28600" h="2286000">
                <a:moveTo>
                  <a:pt x="0" y="2286000"/>
                </a:moveTo>
                <a:lnTo>
                  <a:pt x="228600" y="2286000"/>
                </a:lnTo>
                <a:lnTo>
                  <a:pt x="228600" y="0"/>
                </a:lnTo>
                <a:lnTo>
                  <a:pt x="0" y="0"/>
                </a:lnTo>
                <a:lnTo>
                  <a:pt x="0" y="2286000"/>
                </a:lnTo>
              </a:path>
            </a:pathLst>
          </a:custGeom>
          <a:solidFill>
            <a:srgbClr val="FF99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Freeform 3"/>
          <p:cNvSpPr/>
          <p:nvPr/>
        </p:nvSpPr>
        <p:spPr>
          <a:xfrm>
            <a:off x="0" y="4572000"/>
            <a:ext cx="228600" cy="2286000"/>
          </a:xfrm>
          <a:custGeom>
            <a:avLst/>
            <a:gdLst>
              <a:gd name="connsiteX0" fmla="*/ 0 w 228600"/>
              <a:gd name="connsiteY0" fmla="*/ 2286000 h 2286000"/>
              <a:gd name="connsiteX1" fmla="*/ 228600 w 228600"/>
              <a:gd name="connsiteY1" fmla="*/ 2286000 h 2286000"/>
              <a:gd name="connsiteX2" fmla="*/ 228600 w 228600"/>
              <a:gd name="connsiteY2" fmla="*/ 0 h 2286000"/>
              <a:gd name="connsiteX3" fmla="*/ 0 w 228600"/>
              <a:gd name="connsiteY3" fmla="*/ 0 h 2286000"/>
              <a:gd name="connsiteX4" fmla="*/ 0 w 228600"/>
              <a:gd name="connsiteY4" fmla="*/ 2286000 h 2286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28600" h="2286000">
                <a:moveTo>
                  <a:pt x="0" y="2286000"/>
                </a:moveTo>
                <a:lnTo>
                  <a:pt x="228600" y="2286000"/>
                </a:lnTo>
                <a:lnTo>
                  <a:pt x="228600" y="0"/>
                </a:lnTo>
                <a:lnTo>
                  <a:pt x="0" y="0"/>
                </a:lnTo>
                <a:lnTo>
                  <a:pt x="0" y="2286000"/>
                </a:lnTo>
              </a:path>
            </a:pathLst>
          </a:custGeom>
          <a:solidFill>
            <a:srgbClr val="666699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Freeform 3"/>
          <p:cNvSpPr/>
          <p:nvPr/>
        </p:nvSpPr>
        <p:spPr>
          <a:xfrm>
            <a:off x="1333500" y="2026920"/>
            <a:ext cx="3147059" cy="18288"/>
          </a:xfrm>
          <a:custGeom>
            <a:avLst/>
            <a:gdLst>
              <a:gd name="connsiteX0" fmla="*/ 0 w 3147059"/>
              <a:gd name="connsiteY0" fmla="*/ 0 h 18288"/>
              <a:gd name="connsiteX1" fmla="*/ 1573529 w 3147059"/>
              <a:gd name="connsiteY1" fmla="*/ 0 h 18288"/>
              <a:gd name="connsiteX2" fmla="*/ 3147059 w 3147059"/>
              <a:gd name="connsiteY2" fmla="*/ 0 h 18288"/>
              <a:gd name="connsiteX3" fmla="*/ 3147059 w 3147059"/>
              <a:gd name="connsiteY3" fmla="*/ 18288 h 18288"/>
              <a:gd name="connsiteX4" fmla="*/ 1573529 w 3147059"/>
              <a:gd name="connsiteY4" fmla="*/ 18288 h 18288"/>
              <a:gd name="connsiteX5" fmla="*/ 0 w 3147059"/>
              <a:gd name="connsiteY5" fmla="*/ 18288 h 18288"/>
              <a:gd name="connsiteX6" fmla="*/ 0 w 3147059"/>
              <a:gd name="connsiteY6" fmla="*/ 0 h 1828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147059" h="18288">
                <a:moveTo>
                  <a:pt x="0" y="0"/>
                </a:moveTo>
                <a:lnTo>
                  <a:pt x="1573529" y="0"/>
                </a:lnTo>
                <a:lnTo>
                  <a:pt x="3147059" y="0"/>
                </a:lnTo>
                <a:lnTo>
                  <a:pt x="3147059" y="18288"/>
                </a:lnTo>
                <a:lnTo>
                  <a:pt x="1573529" y="18288"/>
                </a:lnTo>
                <a:lnTo>
                  <a:pt x="0" y="18288"/>
                </a:lnTo>
                <a:lnTo>
                  <a:pt x="0" y="0"/>
                </a:lnTo>
              </a:path>
            </a:pathLst>
          </a:custGeom>
          <a:solidFill>
            <a:srgbClr val="00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TextBox 1"/>
          <p:cNvSpPr txBox="1"/>
          <p:nvPr/>
        </p:nvSpPr>
        <p:spPr>
          <a:xfrm>
            <a:off x="698500" y="508000"/>
            <a:ext cx="5676900" cy="16510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7200"/>
              </a:lnSpc>
              <a:tabLst>
                <a:tab pos="76200" algn="l"/>
              </a:tabLst>
            </a:pPr>
            <a:r>
              <a:rPr lang="en-US" altLang="zh-CN" sz="5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Models</a:t>
            </a:r>
            <a:r>
              <a:rPr lang="en-US" altLang="zh-CN" sz="5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5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of</a:t>
            </a:r>
            <a:r>
              <a:rPr lang="en-US" altLang="zh-CN" sz="5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5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Disability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4700"/>
              </a:lnSpc>
              <a:tabLst>
                <a:tab pos="76200" algn="l"/>
              </a:tabLst>
            </a:pPr>
            <a:r>
              <a:rPr lang="en-US" altLang="zh-CN" dirty="0" smtClean="0"/>
              <a:t>	</a:t>
            </a:r>
            <a:r>
              <a:rPr lang="en-US" altLang="zh-CN" sz="2796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Ⅳ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)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Sociopolitical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Model</a:t>
            </a:r>
          </a:p>
        </p:txBody>
      </p:sp>
      <p:sp>
        <p:nvSpPr>
          <p:cNvPr id="9" name="TextBox 1"/>
          <p:cNvSpPr txBox="1"/>
          <p:nvPr/>
        </p:nvSpPr>
        <p:spPr>
          <a:xfrm>
            <a:off x="1231900" y="2755900"/>
            <a:ext cx="165100" cy="2298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900"/>
              </a:lnSpc>
              <a:tabLst/>
            </a:pPr>
            <a:r>
              <a:rPr lang="en-US" altLang="zh-CN" sz="1800" dirty="0" smtClean="0">
                <a:solidFill>
                  <a:srgbClr val="666699"/>
                </a:solidFill>
                <a:latin typeface="Wingdings" pitchFamily="18" charset="0"/>
                <a:cs typeface="Wingdings" pitchFamily="18" charset="0"/>
              </a:rPr>
              <a:t>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300"/>
              </a:lnSpc>
              <a:tabLst/>
            </a:pPr>
            <a:r>
              <a:rPr lang="en-US" altLang="zh-CN" sz="1800" dirty="0" smtClean="0">
                <a:solidFill>
                  <a:srgbClr val="666699"/>
                </a:solidFill>
                <a:latin typeface="Wingdings" pitchFamily="18" charset="0"/>
                <a:cs typeface="Wingdings" pitchFamily="18" charset="0"/>
              </a:rPr>
              <a:t>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300"/>
              </a:lnSpc>
              <a:tabLst/>
            </a:pPr>
            <a:r>
              <a:rPr lang="en-US" altLang="zh-CN" sz="1800" dirty="0" smtClean="0">
                <a:solidFill>
                  <a:srgbClr val="666699"/>
                </a:solidFill>
                <a:latin typeface="Wingdings" pitchFamily="18" charset="0"/>
                <a:cs typeface="Wingdings" pitchFamily="18" charset="0"/>
              </a:rPr>
              <a:t>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400"/>
              </a:lnSpc>
              <a:tabLst/>
            </a:pPr>
            <a:r>
              <a:rPr lang="en-US" altLang="zh-CN" sz="1800" dirty="0" smtClean="0">
                <a:solidFill>
                  <a:srgbClr val="666699"/>
                </a:solidFill>
                <a:latin typeface="Wingdings" pitchFamily="18" charset="0"/>
                <a:cs typeface="Wingdings" pitchFamily="18" charset="0"/>
              </a:rPr>
              <a:t></a:t>
            </a:r>
          </a:p>
        </p:txBody>
      </p:sp>
      <p:sp>
        <p:nvSpPr>
          <p:cNvPr id="10" name="TextBox 1"/>
          <p:cNvSpPr txBox="1"/>
          <p:nvPr/>
        </p:nvSpPr>
        <p:spPr>
          <a:xfrm>
            <a:off x="1511300" y="2705100"/>
            <a:ext cx="7073900" cy="2400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400"/>
              </a:lnSpc>
              <a:tabLst/>
            </a:pP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사회정치적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모델은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동등한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접근성의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개념에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기반을</a:t>
            </a:r>
          </a:p>
          <a:p>
            <a:pPr>
              <a:lnSpc>
                <a:spcPts val="3200"/>
              </a:lnSpc>
              <a:tabLst/>
            </a:pP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두고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있다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.</a:t>
            </a:r>
          </a:p>
          <a:p>
            <a:pPr>
              <a:lnSpc>
                <a:spcPts val="3400"/>
              </a:lnSpc>
              <a:tabLst/>
            </a:pP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전통적인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치료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요인은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옹호자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,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종종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장애를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가진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사람</a:t>
            </a:r>
          </a:p>
          <a:p>
            <a:pPr>
              <a:lnSpc>
                <a:spcPts val="2800"/>
              </a:lnSpc>
              <a:tabLst/>
            </a:pP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이다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.</a:t>
            </a:r>
          </a:p>
          <a:p>
            <a:pPr>
              <a:lnSpc>
                <a:spcPts val="3400"/>
              </a:lnSpc>
              <a:tabLst/>
            </a:pP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치료의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현장은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개인과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환경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사이의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상호작용이다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.</a:t>
            </a:r>
          </a:p>
          <a:p>
            <a:pPr>
              <a:lnSpc>
                <a:spcPts val="3400"/>
              </a:lnSpc>
              <a:tabLst/>
            </a:pP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누가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이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모델의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돈주머니를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쥐고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있는가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?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0" y="0"/>
            <a:ext cx="9144000" cy="6858000"/>
          </a:xfrm>
          <a:custGeom>
            <a:avLst/>
            <a:gdLst>
              <a:gd name="connsiteX0" fmla="*/ 0 w 9144000"/>
              <a:gd name="connsiteY0" fmla="*/ 6858000 h 6858000"/>
              <a:gd name="connsiteX1" fmla="*/ 9144000 w 9144000"/>
              <a:gd name="connsiteY1" fmla="*/ 6858000 h 6858000"/>
              <a:gd name="connsiteX2" fmla="*/ 9144000 w 9144000"/>
              <a:gd name="connsiteY2" fmla="*/ 0 h 6858000"/>
              <a:gd name="connsiteX3" fmla="*/ 0 w 9144000"/>
              <a:gd name="connsiteY3" fmla="*/ 0 h 6858000"/>
              <a:gd name="connsiteX4" fmla="*/ 0 w 9144000"/>
              <a:gd name="connsiteY4" fmla="*/ 6858000 h 6858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9144000" h="6858000">
                <a:moveTo>
                  <a:pt x="0" y="6858000"/>
                </a:moveTo>
                <a:lnTo>
                  <a:pt x="9144000" y="6858000"/>
                </a:lnTo>
                <a:lnTo>
                  <a:pt x="9144000" y="0"/>
                </a:lnTo>
                <a:lnTo>
                  <a:pt x="0" y="0"/>
                </a:lnTo>
                <a:lnTo>
                  <a:pt x="0" y="685800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Freeform 3"/>
          <p:cNvSpPr/>
          <p:nvPr/>
        </p:nvSpPr>
        <p:spPr>
          <a:xfrm>
            <a:off x="0" y="0"/>
            <a:ext cx="228600" cy="2286000"/>
          </a:xfrm>
          <a:custGeom>
            <a:avLst/>
            <a:gdLst>
              <a:gd name="connsiteX0" fmla="*/ 0 w 228600"/>
              <a:gd name="connsiteY0" fmla="*/ 2286000 h 2286000"/>
              <a:gd name="connsiteX1" fmla="*/ 228600 w 228600"/>
              <a:gd name="connsiteY1" fmla="*/ 2286000 h 2286000"/>
              <a:gd name="connsiteX2" fmla="*/ 228600 w 228600"/>
              <a:gd name="connsiteY2" fmla="*/ 0 h 2286000"/>
              <a:gd name="connsiteX3" fmla="*/ 0 w 228600"/>
              <a:gd name="connsiteY3" fmla="*/ 0 h 2286000"/>
              <a:gd name="connsiteX4" fmla="*/ 0 w 228600"/>
              <a:gd name="connsiteY4" fmla="*/ 2286000 h 2286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28600" h="2286000">
                <a:moveTo>
                  <a:pt x="0" y="2286000"/>
                </a:moveTo>
                <a:lnTo>
                  <a:pt x="228600" y="2286000"/>
                </a:lnTo>
                <a:lnTo>
                  <a:pt x="228600" y="0"/>
                </a:lnTo>
                <a:lnTo>
                  <a:pt x="0" y="0"/>
                </a:lnTo>
                <a:lnTo>
                  <a:pt x="0" y="2286000"/>
                </a:lnTo>
              </a:path>
            </a:pathLst>
          </a:custGeom>
          <a:solidFill>
            <a:srgbClr val="FFCC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Freeform 3"/>
          <p:cNvSpPr/>
          <p:nvPr/>
        </p:nvSpPr>
        <p:spPr>
          <a:xfrm>
            <a:off x="448437" y="1439037"/>
            <a:ext cx="8096250" cy="38100"/>
          </a:xfrm>
          <a:custGeom>
            <a:avLst/>
            <a:gdLst>
              <a:gd name="connsiteX0" fmla="*/ 9525 w 8096250"/>
              <a:gd name="connsiteY0" fmla="*/ 9525 h 38100"/>
              <a:gd name="connsiteX1" fmla="*/ 8086725 w 8096250"/>
              <a:gd name="connsiteY1" fmla="*/ 9525 h 381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8096250" h="38100">
                <a:moveTo>
                  <a:pt x="9525" y="9525"/>
                </a:moveTo>
                <a:lnTo>
                  <a:pt x="8086725" y="9525"/>
                </a:lnTo>
              </a:path>
            </a:pathLst>
          </a:custGeom>
          <a:ln w="12700">
            <a:solidFill>
              <a:srgbClr val="666699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Freeform 3"/>
          <p:cNvSpPr/>
          <p:nvPr/>
        </p:nvSpPr>
        <p:spPr>
          <a:xfrm>
            <a:off x="0" y="2286000"/>
            <a:ext cx="228600" cy="2286000"/>
          </a:xfrm>
          <a:custGeom>
            <a:avLst/>
            <a:gdLst>
              <a:gd name="connsiteX0" fmla="*/ 0 w 228600"/>
              <a:gd name="connsiteY0" fmla="*/ 2286000 h 2286000"/>
              <a:gd name="connsiteX1" fmla="*/ 228600 w 228600"/>
              <a:gd name="connsiteY1" fmla="*/ 2286000 h 2286000"/>
              <a:gd name="connsiteX2" fmla="*/ 228600 w 228600"/>
              <a:gd name="connsiteY2" fmla="*/ 0 h 2286000"/>
              <a:gd name="connsiteX3" fmla="*/ 0 w 228600"/>
              <a:gd name="connsiteY3" fmla="*/ 0 h 2286000"/>
              <a:gd name="connsiteX4" fmla="*/ 0 w 228600"/>
              <a:gd name="connsiteY4" fmla="*/ 2286000 h 2286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28600" h="2286000">
                <a:moveTo>
                  <a:pt x="0" y="2286000"/>
                </a:moveTo>
                <a:lnTo>
                  <a:pt x="228600" y="2286000"/>
                </a:lnTo>
                <a:lnTo>
                  <a:pt x="228600" y="0"/>
                </a:lnTo>
                <a:lnTo>
                  <a:pt x="0" y="0"/>
                </a:lnTo>
                <a:lnTo>
                  <a:pt x="0" y="2286000"/>
                </a:lnTo>
              </a:path>
            </a:pathLst>
          </a:custGeom>
          <a:solidFill>
            <a:srgbClr val="FF99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Freeform 3"/>
          <p:cNvSpPr/>
          <p:nvPr/>
        </p:nvSpPr>
        <p:spPr>
          <a:xfrm>
            <a:off x="0" y="4572000"/>
            <a:ext cx="228600" cy="2286000"/>
          </a:xfrm>
          <a:custGeom>
            <a:avLst/>
            <a:gdLst>
              <a:gd name="connsiteX0" fmla="*/ 0 w 228600"/>
              <a:gd name="connsiteY0" fmla="*/ 2286000 h 2286000"/>
              <a:gd name="connsiteX1" fmla="*/ 228600 w 228600"/>
              <a:gd name="connsiteY1" fmla="*/ 2286000 h 2286000"/>
              <a:gd name="connsiteX2" fmla="*/ 228600 w 228600"/>
              <a:gd name="connsiteY2" fmla="*/ 0 h 2286000"/>
              <a:gd name="connsiteX3" fmla="*/ 0 w 228600"/>
              <a:gd name="connsiteY3" fmla="*/ 0 h 2286000"/>
              <a:gd name="connsiteX4" fmla="*/ 0 w 228600"/>
              <a:gd name="connsiteY4" fmla="*/ 2286000 h 2286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28600" h="2286000">
                <a:moveTo>
                  <a:pt x="0" y="2286000"/>
                </a:moveTo>
                <a:lnTo>
                  <a:pt x="228600" y="2286000"/>
                </a:lnTo>
                <a:lnTo>
                  <a:pt x="228600" y="0"/>
                </a:lnTo>
                <a:lnTo>
                  <a:pt x="0" y="0"/>
                </a:lnTo>
                <a:lnTo>
                  <a:pt x="0" y="2286000"/>
                </a:lnTo>
              </a:path>
            </a:pathLst>
          </a:custGeom>
          <a:solidFill>
            <a:srgbClr val="666699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Freeform 3"/>
          <p:cNvSpPr/>
          <p:nvPr/>
        </p:nvSpPr>
        <p:spPr>
          <a:xfrm>
            <a:off x="450850" y="271018"/>
            <a:ext cx="8242300" cy="1152652"/>
          </a:xfrm>
          <a:custGeom>
            <a:avLst/>
            <a:gdLst>
              <a:gd name="connsiteX0" fmla="*/ 6350 w 8242300"/>
              <a:gd name="connsiteY0" fmla="*/ 6350 h 1152652"/>
              <a:gd name="connsiteX1" fmla="*/ 8235950 w 8242300"/>
              <a:gd name="connsiteY1" fmla="*/ 6350 h 1152652"/>
              <a:gd name="connsiteX2" fmla="*/ 8235950 w 8242300"/>
              <a:gd name="connsiteY2" fmla="*/ 1146302 h 1152652"/>
              <a:gd name="connsiteX3" fmla="*/ 6350 w 8242300"/>
              <a:gd name="connsiteY3" fmla="*/ 1146302 h 1152652"/>
              <a:gd name="connsiteX4" fmla="*/ 6350 w 8242300"/>
              <a:gd name="connsiteY4" fmla="*/ 6350 h 115265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8242300" h="1152652">
                <a:moveTo>
                  <a:pt x="6350" y="6350"/>
                </a:moveTo>
                <a:lnTo>
                  <a:pt x="8235950" y="6350"/>
                </a:lnTo>
                <a:lnTo>
                  <a:pt x="8235950" y="1146302"/>
                </a:lnTo>
                <a:lnTo>
                  <a:pt x="6350" y="1146302"/>
                </a:lnTo>
                <a:lnTo>
                  <a:pt x="6350" y="6350"/>
                </a:lnTo>
              </a:path>
            </a:pathLst>
          </a:custGeom>
          <a:solidFill>
            <a:srgbClr val="000000">
              <a:alpha val="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Freeform 3"/>
          <p:cNvSpPr/>
          <p:nvPr/>
        </p:nvSpPr>
        <p:spPr>
          <a:xfrm>
            <a:off x="1463039" y="3442716"/>
            <a:ext cx="6403847" cy="12191"/>
          </a:xfrm>
          <a:custGeom>
            <a:avLst/>
            <a:gdLst>
              <a:gd name="connsiteX0" fmla="*/ 4802886 w 6403847"/>
              <a:gd name="connsiteY0" fmla="*/ 0 h 12191"/>
              <a:gd name="connsiteX1" fmla="*/ 3201924 w 6403847"/>
              <a:gd name="connsiteY1" fmla="*/ 0 h 12191"/>
              <a:gd name="connsiteX2" fmla="*/ 1600961 w 6403847"/>
              <a:gd name="connsiteY2" fmla="*/ 0 h 12191"/>
              <a:gd name="connsiteX3" fmla="*/ 0 w 6403847"/>
              <a:gd name="connsiteY3" fmla="*/ 0 h 12191"/>
              <a:gd name="connsiteX4" fmla="*/ 0 w 6403847"/>
              <a:gd name="connsiteY4" fmla="*/ 12191 h 12191"/>
              <a:gd name="connsiteX5" fmla="*/ 1600961 w 6403847"/>
              <a:gd name="connsiteY5" fmla="*/ 12191 h 12191"/>
              <a:gd name="connsiteX6" fmla="*/ 3201924 w 6403847"/>
              <a:gd name="connsiteY6" fmla="*/ 12191 h 12191"/>
              <a:gd name="connsiteX7" fmla="*/ 4802886 w 6403847"/>
              <a:gd name="connsiteY7" fmla="*/ 12191 h 12191"/>
              <a:gd name="connsiteX8" fmla="*/ 6403847 w 6403847"/>
              <a:gd name="connsiteY8" fmla="*/ 12191 h 12191"/>
              <a:gd name="connsiteX9" fmla="*/ 6403847 w 6403847"/>
              <a:gd name="connsiteY9" fmla="*/ 0 h 12191"/>
              <a:gd name="connsiteX10" fmla="*/ 4802886 w 6403847"/>
              <a:gd name="connsiteY10" fmla="*/ 0 h 1219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</a:cxnLst>
            <a:rect l="l" t="t" r="r" b="b"/>
            <a:pathLst>
              <a:path w="6403847" h="12191">
                <a:moveTo>
                  <a:pt x="4802886" y="0"/>
                </a:moveTo>
                <a:lnTo>
                  <a:pt x="3201924" y="0"/>
                </a:lnTo>
                <a:lnTo>
                  <a:pt x="1600961" y="0"/>
                </a:lnTo>
                <a:lnTo>
                  <a:pt x="0" y="0"/>
                </a:lnTo>
                <a:lnTo>
                  <a:pt x="0" y="12191"/>
                </a:lnTo>
                <a:lnTo>
                  <a:pt x="1600961" y="12191"/>
                </a:lnTo>
                <a:lnTo>
                  <a:pt x="3201924" y="12191"/>
                </a:lnTo>
                <a:lnTo>
                  <a:pt x="4802886" y="12191"/>
                </a:lnTo>
                <a:lnTo>
                  <a:pt x="6403847" y="12191"/>
                </a:lnTo>
                <a:lnTo>
                  <a:pt x="6403847" y="0"/>
                </a:lnTo>
                <a:lnTo>
                  <a:pt x="4802886" y="0"/>
                </a:lnTo>
              </a:path>
            </a:pathLst>
          </a:custGeom>
          <a:solidFill>
            <a:srgbClr val="666699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Freeform 3"/>
          <p:cNvSpPr/>
          <p:nvPr/>
        </p:nvSpPr>
        <p:spPr>
          <a:xfrm>
            <a:off x="4017263" y="4241292"/>
            <a:ext cx="4024884" cy="15240"/>
          </a:xfrm>
          <a:custGeom>
            <a:avLst/>
            <a:gdLst>
              <a:gd name="connsiteX0" fmla="*/ 0 w 4024884"/>
              <a:gd name="connsiteY0" fmla="*/ 0 h 15240"/>
              <a:gd name="connsiteX1" fmla="*/ 1341627 w 4024884"/>
              <a:gd name="connsiteY1" fmla="*/ 0 h 15240"/>
              <a:gd name="connsiteX2" fmla="*/ 2683256 w 4024884"/>
              <a:gd name="connsiteY2" fmla="*/ 0 h 15240"/>
              <a:gd name="connsiteX3" fmla="*/ 4024884 w 4024884"/>
              <a:gd name="connsiteY3" fmla="*/ 0 h 15240"/>
              <a:gd name="connsiteX4" fmla="*/ 4024884 w 4024884"/>
              <a:gd name="connsiteY4" fmla="*/ 15240 h 15240"/>
              <a:gd name="connsiteX5" fmla="*/ 2683256 w 4024884"/>
              <a:gd name="connsiteY5" fmla="*/ 15240 h 15240"/>
              <a:gd name="connsiteX6" fmla="*/ 1341627 w 4024884"/>
              <a:gd name="connsiteY6" fmla="*/ 15240 h 15240"/>
              <a:gd name="connsiteX7" fmla="*/ 0 w 4024884"/>
              <a:gd name="connsiteY7" fmla="*/ 15240 h 15240"/>
              <a:gd name="connsiteX8" fmla="*/ 0 w 4024884"/>
              <a:gd name="connsiteY8" fmla="*/ 0 h 1524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4024884" h="15240">
                <a:moveTo>
                  <a:pt x="0" y="0"/>
                </a:moveTo>
                <a:lnTo>
                  <a:pt x="1341627" y="0"/>
                </a:lnTo>
                <a:lnTo>
                  <a:pt x="2683256" y="0"/>
                </a:lnTo>
                <a:lnTo>
                  <a:pt x="4024884" y="0"/>
                </a:lnTo>
                <a:lnTo>
                  <a:pt x="4024884" y="15240"/>
                </a:lnTo>
                <a:lnTo>
                  <a:pt x="2683256" y="15240"/>
                </a:lnTo>
                <a:lnTo>
                  <a:pt x="1341627" y="15240"/>
                </a:lnTo>
                <a:lnTo>
                  <a:pt x="0" y="15240"/>
                </a:lnTo>
                <a:lnTo>
                  <a:pt x="0" y="0"/>
                </a:lnTo>
              </a:path>
            </a:pathLst>
          </a:custGeom>
          <a:solidFill>
            <a:srgbClr val="00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TextBox 1"/>
          <p:cNvSpPr txBox="1"/>
          <p:nvPr/>
        </p:nvSpPr>
        <p:spPr>
          <a:xfrm>
            <a:off x="546100" y="673100"/>
            <a:ext cx="4800600" cy="749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5900"/>
              </a:lnSpc>
              <a:tabLst/>
            </a:pPr>
            <a:r>
              <a:rPr lang="en-US" altLang="zh-CN" sz="4404" dirty="0" smtClean="0">
                <a:solidFill>
                  <a:srgbClr val="666699"/>
                </a:solidFill>
                <a:latin typeface="Times New Roman" pitchFamily="18" charset="0"/>
                <a:cs typeface="Times New Roman" pitchFamily="18" charset="0"/>
              </a:rPr>
              <a:t>New</a:t>
            </a:r>
            <a:r>
              <a:rPr lang="en-US" altLang="zh-CN" sz="440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4404" dirty="0" smtClean="0">
                <a:solidFill>
                  <a:srgbClr val="666699"/>
                </a:solidFill>
                <a:latin typeface="Times New Roman" pitchFamily="18" charset="0"/>
                <a:cs typeface="Times New Roman" pitchFamily="18" charset="0"/>
              </a:rPr>
              <a:t>Societal</a:t>
            </a:r>
            <a:r>
              <a:rPr lang="en-US" altLang="zh-CN" sz="440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4404" dirty="0" smtClean="0">
                <a:solidFill>
                  <a:srgbClr val="666699"/>
                </a:solidFill>
                <a:latin typeface="Times New Roman" pitchFamily="18" charset="0"/>
                <a:cs typeface="Times New Roman" pitchFamily="18" charset="0"/>
              </a:rPr>
              <a:t>Models</a:t>
            </a:r>
          </a:p>
        </p:txBody>
      </p:sp>
      <p:sp>
        <p:nvSpPr>
          <p:cNvPr id="11" name="TextBox 1"/>
          <p:cNvSpPr txBox="1"/>
          <p:nvPr/>
        </p:nvSpPr>
        <p:spPr>
          <a:xfrm>
            <a:off x="647700" y="1638300"/>
            <a:ext cx="2540000" cy="482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800"/>
              </a:lnSpc>
              <a:tabLst/>
            </a:pPr>
            <a:r>
              <a:rPr lang="en-US" altLang="zh-CN" sz="2796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New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IOM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model</a:t>
            </a:r>
          </a:p>
        </p:txBody>
      </p:sp>
      <p:sp>
        <p:nvSpPr>
          <p:cNvPr id="12" name="TextBox 1"/>
          <p:cNvSpPr txBox="1"/>
          <p:nvPr/>
        </p:nvSpPr>
        <p:spPr>
          <a:xfrm>
            <a:off x="1460500" y="2133600"/>
            <a:ext cx="7188200" cy="647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700"/>
              </a:lnSpc>
              <a:tabLst>
                <a:tab pos="457200" algn="l"/>
              </a:tabLst>
            </a:pPr>
            <a:r>
              <a:rPr lang="en-US" altLang="zh-CN" sz="2004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Enabling</a:t>
            </a:r>
            <a:r>
              <a:rPr lang="en-US" altLang="zh-CN" sz="200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4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America:</a:t>
            </a:r>
            <a:r>
              <a:rPr lang="en-US" altLang="zh-CN" sz="200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4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Assessing</a:t>
            </a:r>
            <a:r>
              <a:rPr lang="en-US" altLang="zh-CN" sz="200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4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the</a:t>
            </a:r>
            <a:r>
              <a:rPr lang="en-US" altLang="zh-CN" sz="200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4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Role</a:t>
            </a:r>
            <a:r>
              <a:rPr lang="en-US" altLang="zh-CN" sz="200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4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of</a:t>
            </a:r>
            <a:r>
              <a:rPr lang="en-US" altLang="zh-CN" sz="200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4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Rehabilitation</a:t>
            </a:r>
          </a:p>
          <a:p>
            <a:pPr>
              <a:lnSpc>
                <a:spcPts val="2400"/>
              </a:lnSpc>
              <a:tabLst>
                <a:tab pos="457200" algn="l"/>
              </a:tabLst>
            </a:pPr>
            <a:r>
              <a:rPr lang="en-US" altLang="zh-CN" dirty="0" smtClean="0"/>
              <a:t>	</a:t>
            </a:r>
            <a:r>
              <a:rPr lang="en-US" altLang="zh-CN" sz="2004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Science</a:t>
            </a:r>
            <a:r>
              <a:rPr lang="en-US" altLang="zh-CN" sz="200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4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and</a:t>
            </a:r>
            <a:r>
              <a:rPr lang="en-US" altLang="zh-CN" sz="200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4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Engineering</a:t>
            </a:r>
            <a:r>
              <a:rPr lang="en-US" altLang="zh-CN" sz="200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4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(1997,</a:t>
            </a:r>
            <a:r>
              <a:rPr lang="en-US" altLang="zh-CN" sz="200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4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Institute</a:t>
            </a:r>
            <a:r>
              <a:rPr lang="en-US" altLang="zh-CN" sz="200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4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of</a:t>
            </a:r>
            <a:r>
              <a:rPr lang="en-US" altLang="zh-CN" sz="200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4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Medicine</a:t>
            </a:r>
            <a:r>
              <a:rPr lang="en-US" altLang="zh-CN" sz="200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4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(IOM))</a:t>
            </a:r>
          </a:p>
        </p:txBody>
      </p:sp>
      <p:sp>
        <p:nvSpPr>
          <p:cNvPr id="13" name="TextBox 1"/>
          <p:cNvSpPr txBox="1"/>
          <p:nvPr/>
        </p:nvSpPr>
        <p:spPr>
          <a:xfrm>
            <a:off x="1460500" y="3149600"/>
            <a:ext cx="6400800" cy="355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800"/>
              </a:lnSpc>
              <a:tabLst/>
            </a:pPr>
            <a:r>
              <a:rPr lang="en-US" altLang="zh-CN" sz="2004" b="1" dirty="0" smtClean="0">
                <a:solidFill>
                  <a:srgbClr val="666699"/>
                </a:solidFill>
                <a:latin typeface="Arial" pitchFamily="18" charset="0"/>
                <a:cs typeface="Arial" pitchFamily="18" charset="0"/>
                <a:hlinkClick r:id="rId2"/>
              </a:rPr>
              <a:t>http://www.nap.edu/openbook.php?isbn=0309063744</a:t>
            </a:r>
          </a:p>
        </p:txBody>
      </p:sp>
      <p:sp>
        <p:nvSpPr>
          <p:cNvPr id="14" name="TextBox 1"/>
          <p:cNvSpPr txBox="1"/>
          <p:nvPr/>
        </p:nvSpPr>
        <p:spPr>
          <a:xfrm>
            <a:off x="1003300" y="3898900"/>
            <a:ext cx="7035800" cy="431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400"/>
              </a:lnSpc>
              <a:tabLst/>
            </a:pPr>
            <a:r>
              <a:rPr lang="en-US" altLang="zh-CN" sz="2400" b="1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A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b="1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New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b="1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Model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b="1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for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b="1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the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b="1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Enabling-Disabling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b="1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Process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0" y="0"/>
            <a:ext cx="9144000" cy="6858000"/>
          </a:xfrm>
          <a:custGeom>
            <a:avLst/>
            <a:gdLst>
              <a:gd name="connsiteX0" fmla="*/ 0 w 9144000"/>
              <a:gd name="connsiteY0" fmla="*/ 6858000 h 6858000"/>
              <a:gd name="connsiteX1" fmla="*/ 9144000 w 9144000"/>
              <a:gd name="connsiteY1" fmla="*/ 6858000 h 6858000"/>
              <a:gd name="connsiteX2" fmla="*/ 9144000 w 9144000"/>
              <a:gd name="connsiteY2" fmla="*/ 0 h 6858000"/>
              <a:gd name="connsiteX3" fmla="*/ 0 w 9144000"/>
              <a:gd name="connsiteY3" fmla="*/ 0 h 6858000"/>
              <a:gd name="connsiteX4" fmla="*/ 0 w 9144000"/>
              <a:gd name="connsiteY4" fmla="*/ 6858000 h 6858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9144000" h="6858000">
                <a:moveTo>
                  <a:pt x="0" y="6858000"/>
                </a:moveTo>
                <a:lnTo>
                  <a:pt x="9144000" y="6858000"/>
                </a:lnTo>
                <a:lnTo>
                  <a:pt x="9144000" y="0"/>
                </a:lnTo>
                <a:lnTo>
                  <a:pt x="0" y="0"/>
                </a:lnTo>
                <a:lnTo>
                  <a:pt x="0" y="685800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Freeform 3"/>
          <p:cNvSpPr/>
          <p:nvPr/>
        </p:nvSpPr>
        <p:spPr>
          <a:xfrm>
            <a:off x="0" y="0"/>
            <a:ext cx="228600" cy="2286000"/>
          </a:xfrm>
          <a:custGeom>
            <a:avLst/>
            <a:gdLst>
              <a:gd name="connsiteX0" fmla="*/ 0 w 228600"/>
              <a:gd name="connsiteY0" fmla="*/ 2286000 h 2286000"/>
              <a:gd name="connsiteX1" fmla="*/ 228600 w 228600"/>
              <a:gd name="connsiteY1" fmla="*/ 2286000 h 2286000"/>
              <a:gd name="connsiteX2" fmla="*/ 228600 w 228600"/>
              <a:gd name="connsiteY2" fmla="*/ 0 h 2286000"/>
              <a:gd name="connsiteX3" fmla="*/ 0 w 228600"/>
              <a:gd name="connsiteY3" fmla="*/ 0 h 2286000"/>
              <a:gd name="connsiteX4" fmla="*/ 0 w 228600"/>
              <a:gd name="connsiteY4" fmla="*/ 2286000 h 2286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28600" h="2286000">
                <a:moveTo>
                  <a:pt x="0" y="2286000"/>
                </a:moveTo>
                <a:lnTo>
                  <a:pt x="228600" y="2286000"/>
                </a:lnTo>
                <a:lnTo>
                  <a:pt x="228600" y="0"/>
                </a:lnTo>
                <a:lnTo>
                  <a:pt x="0" y="0"/>
                </a:lnTo>
                <a:lnTo>
                  <a:pt x="0" y="2286000"/>
                </a:lnTo>
              </a:path>
            </a:pathLst>
          </a:custGeom>
          <a:solidFill>
            <a:srgbClr val="FFCC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Freeform 3"/>
          <p:cNvSpPr/>
          <p:nvPr/>
        </p:nvSpPr>
        <p:spPr>
          <a:xfrm>
            <a:off x="448437" y="1439037"/>
            <a:ext cx="8096250" cy="38100"/>
          </a:xfrm>
          <a:custGeom>
            <a:avLst/>
            <a:gdLst>
              <a:gd name="connsiteX0" fmla="*/ 9525 w 8096250"/>
              <a:gd name="connsiteY0" fmla="*/ 9525 h 38100"/>
              <a:gd name="connsiteX1" fmla="*/ 8086725 w 8096250"/>
              <a:gd name="connsiteY1" fmla="*/ 9525 h 381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8096250" h="38100">
                <a:moveTo>
                  <a:pt x="9525" y="9525"/>
                </a:moveTo>
                <a:lnTo>
                  <a:pt x="8086725" y="9525"/>
                </a:lnTo>
              </a:path>
            </a:pathLst>
          </a:custGeom>
          <a:ln w="12700">
            <a:solidFill>
              <a:srgbClr val="666699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Freeform 3"/>
          <p:cNvSpPr/>
          <p:nvPr/>
        </p:nvSpPr>
        <p:spPr>
          <a:xfrm>
            <a:off x="0" y="2286000"/>
            <a:ext cx="228600" cy="2286000"/>
          </a:xfrm>
          <a:custGeom>
            <a:avLst/>
            <a:gdLst>
              <a:gd name="connsiteX0" fmla="*/ 0 w 228600"/>
              <a:gd name="connsiteY0" fmla="*/ 2286000 h 2286000"/>
              <a:gd name="connsiteX1" fmla="*/ 228600 w 228600"/>
              <a:gd name="connsiteY1" fmla="*/ 2286000 h 2286000"/>
              <a:gd name="connsiteX2" fmla="*/ 228600 w 228600"/>
              <a:gd name="connsiteY2" fmla="*/ 0 h 2286000"/>
              <a:gd name="connsiteX3" fmla="*/ 0 w 228600"/>
              <a:gd name="connsiteY3" fmla="*/ 0 h 2286000"/>
              <a:gd name="connsiteX4" fmla="*/ 0 w 228600"/>
              <a:gd name="connsiteY4" fmla="*/ 2286000 h 2286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28600" h="2286000">
                <a:moveTo>
                  <a:pt x="0" y="2286000"/>
                </a:moveTo>
                <a:lnTo>
                  <a:pt x="228600" y="2286000"/>
                </a:lnTo>
                <a:lnTo>
                  <a:pt x="228600" y="0"/>
                </a:lnTo>
                <a:lnTo>
                  <a:pt x="0" y="0"/>
                </a:lnTo>
                <a:lnTo>
                  <a:pt x="0" y="2286000"/>
                </a:lnTo>
              </a:path>
            </a:pathLst>
          </a:custGeom>
          <a:solidFill>
            <a:srgbClr val="FF99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Freeform 3"/>
          <p:cNvSpPr/>
          <p:nvPr/>
        </p:nvSpPr>
        <p:spPr>
          <a:xfrm>
            <a:off x="0" y="4572000"/>
            <a:ext cx="228600" cy="2286000"/>
          </a:xfrm>
          <a:custGeom>
            <a:avLst/>
            <a:gdLst>
              <a:gd name="connsiteX0" fmla="*/ 0 w 228600"/>
              <a:gd name="connsiteY0" fmla="*/ 2286000 h 2286000"/>
              <a:gd name="connsiteX1" fmla="*/ 228600 w 228600"/>
              <a:gd name="connsiteY1" fmla="*/ 2286000 h 2286000"/>
              <a:gd name="connsiteX2" fmla="*/ 228600 w 228600"/>
              <a:gd name="connsiteY2" fmla="*/ 0 h 2286000"/>
              <a:gd name="connsiteX3" fmla="*/ 0 w 228600"/>
              <a:gd name="connsiteY3" fmla="*/ 0 h 2286000"/>
              <a:gd name="connsiteX4" fmla="*/ 0 w 228600"/>
              <a:gd name="connsiteY4" fmla="*/ 2286000 h 2286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28600" h="2286000">
                <a:moveTo>
                  <a:pt x="0" y="2286000"/>
                </a:moveTo>
                <a:lnTo>
                  <a:pt x="228600" y="2286000"/>
                </a:lnTo>
                <a:lnTo>
                  <a:pt x="228600" y="0"/>
                </a:lnTo>
                <a:lnTo>
                  <a:pt x="0" y="0"/>
                </a:lnTo>
                <a:lnTo>
                  <a:pt x="0" y="2286000"/>
                </a:lnTo>
              </a:path>
            </a:pathLst>
          </a:custGeom>
          <a:solidFill>
            <a:srgbClr val="666699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Freeform 3"/>
          <p:cNvSpPr/>
          <p:nvPr/>
        </p:nvSpPr>
        <p:spPr>
          <a:xfrm>
            <a:off x="16319" y="903287"/>
            <a:ext cx="9044305" cy="4975225"/>
          </a:xfrm>
          <a:custGeom>
            <a:avLst/>
            <a:gdLst>
              <a:gd name="connsiteX0" fmla="*/ 6350 w 9044305"/>
              <a:gd name="connsiteY0" fmla="*/ 6350 h 4975225"/>
              <a:gd name="connsiteX1" fmla="*/ 9037955 w 9044305"/>
              <a:gd name="connsiteY1" fmla="*/ 6350 h 4975225"/>
              <a:gd name="connsiteX2" fmla="*/ 9037955 w 9044305"/>
              <a:gd name="connsiteY2" fmla="*/ 4968875 h 4975225"/>
              <a:gd name="connsiteX3" fmla="*/ 6350 w 9044305"/>
              <a:gd name="connsiteY3" fmla="*/ 4968875 h 4975225"/>
              <a:gd name="connsiteX4" fmla="*/ 6350 w 9044305"/>
              <a:gd name="connsiteY4" fmla="*/ 6350 h 4975225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9044305" h="4975225">
                <a:moveTo>
                  <a:pt x="6350" y="6350"/>
                </a:moveTo>
                <a:lnTo>
                  <a:pt x="9037955" y="6350"/>
                </a:lnTo>
                <a:lnTo>
                  <a:pt x="9037955" y="4968875"/>
                </a:lnTo>
                <a:lnTo>
                  <a:pt x="6350" y="4968875"/>
                </a:lnTo>
                <a:lnTo>
                  <a:pt x="6350" y="6350"/>
                </a:lnTo>
              </a:path>
            </a:pathLst>
          </a:custGeom>
          <a:solidFill>
            <a:srgbClr val="000000">
              <a:alpha val="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2526" y="901700"/>
            <a:ext cx="8752574" cy="48133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0" y="0"/>
            <a:ext cx="9144000" cy="6858000"/>
          </a:xfrm>
          <a:custGeom>
            <a:avLst/>
            <a:gdLst>
              <a:gd name="connsiteX0" fmla="*/ 0 w 9144000"/>
              <a:gd name="connsiteY0" fmla="*/ 6858000 h 6858000"/>
              <a:gd name="connsiteX1" fmla="*/ 9144000 w 9144000"/>
              <a:gd name="connsiteY1" fmla="*/ 6858000 h 6858000"/>
              <a:gd name="connsiteX2" fmla="*/ 9144000 w 9144000"/>
              <a:gd name="connsiteY2" fmla="*/ 0 h 6858000"/>
              <a:gd name="connsiteX3" fmla="*/ 0 w 9144000"/>
              <a:gd name="connsiteY3" fmla="*/ 0 h 6858000"/>
              <a:gd name="connsiteX4" fmla="*/ 0 w 9144000"/>
              <a:gd name="connsiteY4" fmla="*/ 6858000 h 6858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9144000" h="6858000">
                <a:moveTo>
                  <a:pt x="0" y="6858000"/>
                </a:moveTo>
                <a:lnTo>
                  <a:pt x="9144000" y="6858000"/>
                </a:lnTo>
                <a:lnTo>
                  <a:pt x="9144000" y="0"/>
                </a:lnTo>
                <a:lnTo>
                  <a:pt x="0" y="0"/>
                </a:lnTo>
                <a:lnTo>
                  <a:pt x="0" y="685800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Freeform 3"/>
          <p:cNvSpPr/>
          <p:nvPr/>
        </p:nvSpPr>
        <p:spPr>
          <a:xfrm>
            <a:off x="0" y="0"/>
            <a:ext cx="228600" cy="2286000"/>
          </a:xfrm>
          <a:custGeom>
            <a:avLst/>
            <a:gdLst>
              <a:gd name="connsiteX0" fmla="*/ 0 w 228600"/>
              <a:gd name="connsiteY0" fmla="*/ 2286000 h 2286000"/>
              <a:gd name="connsiteX1" fmla="*/ 228600 w 228600"/>
              <a:gd name="connsiteY1" fmla="*/ 2286000 h 2286000"/>
              <a:gd name="connsiteX2" fmla="*/ 228600 w 228600"/>
              <a:gd name="connsiteY2" fmla="*/ 0 h 2286000"/>
              <a:gd name="connsiteX3" fmla="*/ 0 w 228600"/>
              <a:gd name="connsiteY3" fmla="*/ 0 h 2286000"/>
              <a:gd name="connsiteX4" fmla="*/ 0 w 228600"/>
              <a:gd name="connsiteY4" fmla="*/ 2286000 h 2286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28600" h="2286000">
                <a:moveTo>
                  <a:pt x="0" y="2286000"/>
                </a:moveTo>
                <a:lnTo>
                  <a:pt x="228600" y="2286000"/>
                </a:lnTo>
                <a:lnTo>
                  <a:pt x="228600" y="0"/>
                </a:lnTo>
                <a:lnTo>
                  <a:pt x="0" y="0"/>
                </a:lnTo>
                <a:lnTo>
                  <a:pt x="0" y="2286000"/>
                </a:lnTo>
              </a:path>
            </a:pathLst>
          </a:custGeom>
          <a:solidFill>
            <a:srgbClr val="FFCC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Freeform 3"/>
          <p:cNvSpPr/>
          <p:nvPr/>
        </p:nvSpPr>
        <p:spPr>
          <a:xfrm>
            <a:off x="448437" y="1439037"/>
            <a:ext cx="8096250" cy="38100"/>
          </a:xfrm>
          <a:custGeom>
            <a:avLst/>
            <a:gdLst>
              <a:gd name="connsiteX0" fmla="*/ 9525 w 8096250"/>
              <a:gd name="connsiteY0" fmla="*/ 9525 h 38100"/>
              <a:gd name="connsiteX1" fmla="*/ 8086725 w 8096250"/>
              <a:gd name="connsiteY1" fmla="*/ 9525 h 381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8096250" h="38100">
                <a:moveTo>
                  <a:pt x="9525" y="9525"/>
                </a:moveTo>
                <a:lnTo>
                  <a:pt x="8086725" y="9525"/>
                </a:lnTo>
              </a:path>
            </a:pathLst>
          </a:custGeom>
          <a:ln w="12700">
            <a:solidFill>
              <a:srgbClr val="666699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Freeform 3"/>
          <p:cNvSpPr/>
          <p:nvPr/>
        </p:nvSpPr>
        <p:spPr>
          <a:xfrm>
            <a:off x="0" y="2286000"/>
            <a:ext cx="228600" cy="2286000"/>
          </a:xfrm>
          <a:custGeom>
            <a:avLst/>
            <a:gdLst>
              <a:gd name="connsiteX0" fmla="*/ 0 w 228600"/>
              <a:gd name="connsiteY0" fmla="*/ 2286000 h 2286000"/>
              <a:gd name="connsiteX1" fmla="*/ 228600 w 228600"/>
              <a:gd name="connsiteY1" fmla="*/ 2286000 h 2286000"/>
              <a:gd name="connsiteX2" fmla="*/ 228600 w 228600"/>
              <a:gd name="connsiteY2" fmla="*/ 0 h 2286000"/>
              <a:gd name="connsiteX3" fmla="*/ 0 w 228600"/>
              <a:gd name="connsiteY3" fmla="*/ 0 h 2286000"/>
              <a:gd name="connsiteX4" fmla="*/ 0 w 228600"/>
              <a:gd name="connsiteY4" fmla="*/ 2286000 h 2286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28600" h="2286000">
                <a:moveTo>
                  <a:pt x="0" y="2286000"/>
                </a:moveTo>
                <a:lnTo>
                  <a:pt x="228600" y="2286000"/>
                </a:lnTo>
                <a:lnTo>
                  <a:pt x="228600" y="0"/>
                </a:lnTo>
                <a:lnTo>
                  <a:pt x="0" y="0"/>
                </a:lnTo>
                <a:lnTo>
                  <a:pt x="0" y="2286000"/>
                </a:lnTo>
              </a:path>
            </a:pathLst>
          </a:custGeom>
          <a:solidFill>
            <a:srgbClr val="FF99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Freeform 3"/>
          <p:cNvSpPr/>
          <p:nvPr/>
        </p:nvSpPr>
        <p:spPr>
          <a:xfrm>
            <a:off x="0" y="4572000"/>
            <a:ext cx="228600" cy="2286000"/>
          </a:xfrm>
          <a:custGeom>
            <a:avLst/>
            <a:gdLst>
              <a:gd name="connsiteX0" fmla="*/ 0 w 228600"/>
              <a:gd name="connsiteY0" fmla="*/ 2286000 h 2286000"/>
              <a:gd name="connsiteX1" fmla="*/ 228600 w 228600"/>
              <a:gd name="connsiteY1" fmla="*/ 2286000 h 2286000"/>
              <a:gd name="connsiteX2" fmla="*/ 228600 w 228600"/>
              <a:gd name="connsiteY2" fmla="*/ 0 h 2286000"/>
              <a:gd name="connsiteX3" fmla="*/ 0 w 228600"/>
              <a:gd name="connsiteY3" fmla="*/ 0 h 2286000"/>
              <a:gd name="connsiteX4" fmla="*/ 0 w 228600"/>
              <a:gd name="connsiteY4" fmla="*/ 2286000 h 2286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28600" h="2286000">
                <a:moveTo>
                  <a:pt x="0" y="2286000"/>
                </a:moveTo>
                <a:lnTo>
                  <a:pt x="228600" y="2286000"/>
                </a:lnTo>
                <a:lnTo>
                  <a:pt x="228600" y="0"/>
                </a:lnTo>
                <a:lnTo>
                  <a:pt x="0" y="0"/>
                </a:lnTo>
                <a:lnTo>
                  <a:pt x="0" y="2286000"/>
                </a:lnTo>
              </a:path>
            </a:pathLst>
          </a:custGeom>
          <a:solidFill>
            <a:srgbClr val="666699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09800" y="12700"/>
            <a:ext cx="4800600" cy="68453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0" y="0"/>
            <a:ext cx="9144000" cy="6858000"/>
          </a:xfrm>
          <a:custGeom>
            <a:avLst/>
            <a:gdLst>
              <a:gd name="connsiteX0" fmla="*/ 0 w 9144000"/>
              <a:gd name="connsiteY0" fmla="*/ 6858000 h 6858000"/>
              <a:gd name="connsiteX1" fmla="*/ 9144000 w 9144000"/>
              <a:gd name="connsiteY1" fmla="*/ 6858000 h 6858000"/>
              <a:gd name="connsiteX2" fmla="*/ 9144000 w 9144000"/>
              <a:gd name="connsiteY2" fmla="*/ 0 h 6858000"/>
              <a:gd name="connsiteX3" fmla="*/ 0 w 9144000"/>
              <a:gd name="connsiteY3" fmla="*/ 0 h 6858000"/>
              <a:gd name="connsiteX4" fmla="*/ 0 w 9144000"/>
              <a:gd name="connsiteY4" fmla="*/ 6858000 h 6858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9144000" h="6858000">
                <a:moveTo>
                  <a:pt x="0" y="6858000"/>
                </a:moveTo>
                <a:lnTo>
                  <a:pt x="9144000" y="6858000"/>
                </a:lnTo>
                <a:lnTo>
                  <a:pt x="9144000" y="0"/>
                </a:lnTo>
                <a:lnTo>
                  <a:pt x="0" y="0"/>
                </a:lnTo>
                <a:lnTo>
                  <a:pt x="0" y="685800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Freeform 3"/>
          <p:cNvSpPr/>
          <p:nvPr/>
        </p:nvSpPr>
        <p:spPr>
          <a:xfrm>
            <a:off x="0" y="0"/>
            <a:ext cx="228600" cy="2286000"/>
          </a:xfrm>
          <a:custGeom>
            <a:avLst/>
            <a:gdLst>
              <a:gd name="connsiteX0" fmla="*/ 0 w 228600"/>
              <a:gd name="connsiteY0" fmla="*/ 2286000 h 2286000"/>
              <a:gd name="connsiteX1" fmla="*/ 228600 w 228600"/>
              <a:gd name="connsiteY1" fmla="*/ 2286000 h 2286000"/>
              <a:gd name="connsiteX2" fmla="*/ 228600 w 228600"/>
              <a:gd name="connsiteY2" fmla="*/ 0 h 2286000"/>
              <a:gd name="connsiteX3" fmla="*/ 0 w 228600"/>
              <a:gd name="connsiteY3" fmla="*/ 0 h 2286000"/>
              <a:gd name="connsiteX4" fmla="*/ 0 w 228600"/>
              <a:gd name="connsiteY4" fmla="*/ 2286000 h 2286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28600" h="2286000">
                <a:moveTo>
                  <a:pt x="0" y="2286000"/>
                </a:moveTo>
                <a:lnTo>
                  <a:pt x="228600" y="2286000"/>
                </a:lnTo>
                <a:lnTo>
                  <a:pt x="228600" y="0"/>
                </a:lnTo>
                <a:lnTo>
                  <a:pt x="0" y="0"/>
                </a:lnTo>
                <a:lnTo>
                  <a:pt x="0" y="2286000"/>
                </a:lnTo>
              </a:path>
            </a:pathLst>
          </a:custGeom>
          <a:solidFill>
            <a:srgbClr val="FFCC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Freeform 3"/>
          <p:cNvSpPr/>
          <p:nvPr/>
        </p:nvSpPr>
        <p:spPr>
          <a:xfrm>
            <a:off x="448437" y="1439037"/>
            <a:ext cx="8096250" cy="38100"/>
          </a:xfrm>
          <a:custGeom>
            <a:avLst/>
            <a:gdLst>
              <a:gd name="connsiteX0" fmla="*/ 9525 w 8096250"/>
              <a:gd name="connsiteY0" fmla="*/ 9525 h 38100"/>
              <a:gd name="connsiteX1" fmla="*/ 8086725 w 8096250"/>
              <a:gd name="connsiteY1" fmla="*/ 9525 h 381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8096250" h="38100">
                <a:moveTo>
                  <a:pt x="9525" y="9525"/>
                </a:moveTo>
                <a:lnTo>
                  <a:pt x="8086725" y="9525"/>
                </a:lnTo>
              </a:path>
            </a:pathLst>
          </a:custGeom>
          <a:ln w="12700">
            <a:solidFill>
              <a:srgbClr val="666699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Freeform 3"/>
          <p:cNvSpPr/>
          <p:nvPr/>
        </p:nvSpPr>
        <p:spPr>
          <a:xfrm>
            <a:off x="0" y="2286000"/>
            <a:ext cx="228600" cy="2286000"/>
          </a:xfrm>
          <a:custGeom>
            <a:avLst/>
            <a:gdLst>
              <a:gd name="connsiteX0" fmla="*/ 0 w 228600"/>
              <a:gd name="connsiteY0" fmla="*/ 2286000 h 2286000"/>
              <a:gd name="connsiteX1" fmla="*/ 228600 w 228600"/>
              <a:gd name="connsiteY1" fmla="*/ 2286000 h 2286000"/>
              <a:gd name="connsiteX2" fmla="*/ 228600 w 228600"/>
              <a:gd name="connsiteY2" fmla="*/ 0 h 2286000"/>
              <a:gd name="connsiteX3" fmla="*/ 0 w 228600"/>
              <a:gd name="connsiteY3" fmla="*/ 0 h 2286000"/>
              <a:gd name="connsiteX4" fmla="*/ 0 w 228600"/>
              <a:gd name="connsiteY4" fmla="*/ 2286000 h 2286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28600" h="2286000">
                <a:moveTo>
                  <a:pt x="0" y="2286000"/>
                </a:moveTo>
                <a:lnTo>
                  <a:pt x="228600" y="2286000"/>
                </a:lnTo>
                <a:lnTo>
                  <a:pt x="228600" y="0"/>
                </a:lnTo>
                <a:lnTo>
                  <a:pt x="0" y="0"/>
                </a:lnTo>
                <a:lnTo>
                  <a:pt x="0" y="2286000"/>
                </a:lnTo>
              </a:path>
            </a:pathLst>
          </a:custGeom>
          <a:solidFill>
            <a:srgbClr val="FF99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Freeform 3"/>
          <p:cNvSpPr/>
          <p:nvPr/>
        </p:nvSpPr>
        <p:spPr>
          <a:xfrm>
            <a:off x="0" y="4572000"/>
            <a:ext cx="228600" cy="2286000"/>
          </a:xfrm>
          <a:custGeom>
            <a:avLst/>
            <a:gdLst>
              <a:gd name="connsiteX0" fmla="*/ 0 w 228600"/>
              <a:gd name="connsiteY0" fmla="*/ 2286000 h 2286000"/>
              <a:gd name="connsiteX1" fmla="*/ 228600 w 228600"/>
              <a:gd name="connsiteY1" fmla="*/ 2286000 h 2286000"/>
              <a:gd name="connsiteX2" fmla="*/ 228600 w 228600"/>
              <a:gd name="connsiteY2" fmla="*/ 0 h 2286000"/>
              <a:gd name="connsiteX3" fmla="*/ 0 w 228600"/>
              <a:gd name="connsiteY3" fmla="*/ 0 h 2286000"/>
              <a:gd name="connsiteX4" fmla="*/ 0 w 228600"/>
              <a:gd name="connsiteY4" fmla="*/ 2286000 h 2286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28600" h="2286000">
                <a:moveTo>
                  <a:pt x="0" y="2286000"/>
                </a:moveTo>
                <a:lnTo>
                  <a:pt x="228600" y="2286000"/>
                </a:lnTo>
                <a:lnTo>
                  <a:pt x="228600" y="0"/>
                </a:lnTo>
                <a:lnTo>
                  <a:pt x="0" y="0"/>
                </a:lnTo>
                <a:lnTo>
                  <a:pt x="0" y="2286000"/>
                </a:lnTo>
              </a:path>
            </a:pathLst>
          </a:custGeom>
          <a:solidFill>
            <a:srgbClr val="666699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800" y="685800"/>
            <a:ext cx="8763000" cy="549544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0" y="0"/>
            <a:ext cx="9144000" cy="6858000"/>
          </a:xfrm>
          <a:custGeom>
            <a:avLst/>
            <a:gdLst>
              <a:gd name="connsiteX0" fmla="*/ 0 w 9144000"/>
              <a:gd name="connsiteY0" fmla="*/ 6858000 h 6858000"/>
              <a:gd name="connsiteX1" fmla="*/ 9144000 w 9144000"/>
              <a:gd name="connsiteY1" fmla="*/ 6858000 h 6858000"/>
              <a:gd name="connsiteX2" fmla="*/ 9144000 w 9144000"/>
              <a:gd name="connsiteY2" fmla="*/ 0 h 6858000"/>
              <a:gd name="connsiteX3" fmla="*/ 0 w 9144000"/>
              <a:gd name="connsiteY3" fmla="*/ 0 h 6858000"/>
              <a:gd name="connsiteX4" fmla="*/ 0 w 9144000"/>
              <a:gd name="connsiteY4" fmla="*/ 6858000 h 6858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9144000" h="6858000">
                <a:moveTo>
                  <a:pt x="0" y="6858000"/>
                </a:moveTo>
                <a:lnTo>
                  <a:pt x="9144000" y="6858000"/>
                </a:lnTo>
                <a:lnTo>
                  <a:pt x="9144000" y="0"/>
                </a:lnTo>
                <a:lnTo>
                  <a:pt x="0" y="0"/>
                </a:lnTo>
                <a:lnTo>
                  <a:pt x="0" y="685800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Freeform 3"/>
          <p:cNvSpPr/>
          <p:nvPr/>
        </p:nvSpPr>
        <p:spPr>
          <a:xfrm>
            <a:off x="0" y="0"/>
            <a:ext cx="228600" cy="2286000"/>
          </a:xfrm>
          <a:custGeom>
            <a:avLst/>
            <a:gdLst>
              <a:gd name="connsiteX0" fmla="*/ 0 w 228600"/>
              <a:gd name="connsiteY0" fmla="*/ 2286000 h 2286000"/>
              <a:gd name="connsiteX1" fmla="*/ 228600 w 228600"/>
              <a:gd name="connsiteY1" fmla="*/ 2286000 h 2286000"/>
              <a:gd name="connsiteX2" fmla="*/ 228600 w 228600"/>
              <a:gd name="connsiteY2" fmla="*/ 0 h 2286000"/>
              <a:gd name="connsiteX3" fmla="*/ 0 w 228600"/>
              <a:gd name="connsiteY3" fmla="*/ 0 h 2286000"/>
              <a:gd name="connsiteX4" fmla="*/ 0 w 228600"/>
              <a:gd name="connsiteY4" fmla="*/ 2286000 h 2286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28600" h="2286000">
                <a:moveTo>
                  <a:pt x="0" y="2286000"/>
                </a:moveTo>
                <a:lnTo>
                  <a:pt x="228600" y="2286000"/>
                </a:lnTo>
                <a:lnTo>
                  <a:pt x="228600" y="0"/>
                </a:lnTo>
                <a:lnTo>
                  <a:pt x="0" y="0"/>
                </a:lnTo>
                <a:lnTo>
                  <a:pt x="0" y="2286000"/>
                </a:lnTo>
              </a:path>
            </a:pathLst>
          </a:custGeom>
          <a:solidFill>
            <a:srgbClr val="FFCC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Freeform 3"/>
          <p:cNvSpPr/>
          <p:nvPr/>
        </p:nvSpPr>
        <p:spPr>
          <a:xfrm>
            <a:off x="448437" y="1439037"/>
            <a:ext cx="8096250" cy="38100"/>
          </a:xfrm>
          <a:custGeom>
            <a:avLst/>
            <a:gdLst>
              <a:gd name="connsiteX0" fmla="*/ 9525 w 8096250"/>
              <a:gd name="connsiteY0" fmla="*/ 9525 h 38100"/>
              <a:gd name="connsiteX1" fmla="*/ 8086725 w 8096250"/>
              <a:gd name="connsiteY1" fmla="*/ 9525 h 381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8096250" h="38100">
                <a:moveTo>
                  <a:pt x="9525" y="9525"/>
                </a:moveTo>
                <a:lnTo>
                  <a:pt x="8086725" y="9525"/>
                </a:lnTo>
              </a:path>
            </a:pathLst>
          </a:custGeom>
          <a:ln w="12700">
            <a:solidFill>
              <a:srgbClr val="666699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Freeform 3"/>
          <p:cNvSpPr/>
          <p:nvPr/>
        </p:nvSpPr>
        <p:spPr>
          <a:xfrm>
            <a:off x="0" y="2286000"/>
            <a:ext cx="228600" cy="2286000"/>
          </a:xfrm>
          <a:custGeom>
            <a:avLst/>
            <a:gdLst>
              <a:gd name="connsiteX0" fmla="*/ 0 w 228600"/>
              <a:gd name="connsiteY0" fmla="*/ 2286000 h 2286000"/>
              <a:gd name="connsiteX1" fmla="*/ 228600 w 228600"/>
              <a:gd name="connsiteY1" fmla="*/ 2286000 h 2286000"/>
              <a:gd name="connsiteX2" fmla="*/ 228600 w 228600"/>
              <a:gd name="connsiteY2" fmla="*/ 0 h 2286000"/>
              <a:gd name="connsiteX3" fmla="*/ 0 w 228600"/>
              <a:gd name="connsiteY3" fmla="*/ 0 h 2286000"/>
              <a:gd name="connsiteX4" fmla="*/ 0 w 228600"/>
              <a:gd name="connsiteY4" fmla="*/ 2286000 h 2286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28600" h="2286000">
                <a:moveTo>
                  <a:pt x="0" y="2286000"/>
                </a:moveTo>
                <a:lnTo>
                  <a:pt x="228600" y="2286000"/>
                </a:lnTo>
                <a:lnTo>
                  <a:pt x="228600" y="0"/>
                </a:lnTo>
                <a:lnTo>
                  <a:pt x="0" y="0"/>
                </a:lnTo>
                <a:lnTo>
                  <a:pt x="0" y="2286000"/>
                </a:lnTo>
              </a:path>
            </a:pathLst>
          </a:custGeom>
          <a:solidFill>
            <a:srgbClr val="FF99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Freeform 3"/>
          <p:cNvSpPr/>
          <p:nvPr/>
        </p:nvSpPr>
        <p:spPr>
          <a:xfrm>
            <a:off x="0" y="4572000"/>
            <a:ext cx="228600" cy="2286000"/>
          </a:xfrm>
          <a:custGeom>
            <a:avLst/>
            <a:gdLst>
              <a:gd name="connsiteX0" fmla="*/ 0 w 228600"/>
              <a:gd name="connsiteY0" fmla="*/ 2286000 h 2286000"/>
              <a:gd name="connsiteX1" fmla="*/ 228600 w 228600"/>
              <a:gd name="connsiteY1" fmla="*/ 2286000 h 2286000"/>
              <a:gd name="connsiteX2" fmla="*/ 228600 w 228600"/>
              <a:gd name="connsiteY2" fmla="*/ 0 h 2286000"/>
              <a:gd name="connsiteX3" fmla="*/ 0 w 228600"/>
              <a:gd name="connsiteY3" fmla="*/ 0 h 2286000"/>
              <a:gd name="connsiteX4" fmla="*/ 0 w 228600"/>
              <a:gd name="connsiteY4" fmla="*/ 2286000 h 2286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28600" h="2286000">
                <a:moveTo>
                  <a:pt x="0" y="2286000"/>
                </a:moveTo>
                <a:lnTo>
                  <a:pt x="228600" y="2286000"/>
                </a:lnTo>
                <a:lnTo>
                  <a:pt x="228600" y="0"/>
                </a:lnTo>
                <a:lnTo>
                  <a:pt x="0" y="0"/>
                </a:lnTo>
                <a:lnTo>
                  <a:pt x="0" y="2286000"/>
                </a:lnTo>
              </a:path>
            </a:pathLst>
          </a:custGeom>
          <a:solidFill>
            <a:srgbClr val="666699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Freeform 3"/>
          <p:cNvSpPr/>
          <p:nvPr/>
        </p:nvSpPr>
        <p:spPr>
          <a:xfrm>
            <a:off x="293687" y="10223"/>
            <a:ext cx="8404225" cy="6828409"/>
          </a:xfrm>
          <a:custGeom>
            <a:avLst/>
            <a:gdLst>
              <a:gd name="connsiteX0" fmla="*/ 6350 w 8404225"/>
              <a:gd name="connsiteY0" fmla="*/ 6350 h 6828409"/>
              <a:gd name="connsiteX1" fmla="*/ 8397875 w 8404225"/>
              <a:gd name="connsiteY1" fmla="*/ 6350 h 6828409"/>
              <a:gd name="connsiteX2" fmla="*/ 8397875 w 8404225"/>
              <a:gd name="connsiteY2" fmla="*/ 6822059 h 6828409"/>
              <a:gd name="connsiteX3" fmla="*/ 6350 w 8404225"/>
              <a:gd name="connsiteY3" fmla="*/ 6822059 h 6828409"/>
              <a:gd name="connsiteX4" fmla="*/ 6350 w 8404225"/>
              <a:gd name="connsiteY4" fmla="*/ 6350 h 682840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8404225" h="6828409">
                <a:moveTo>
                  <a:pt x="6350" y="6350"/>
                </a:moveTo>
                <a:lnTo>
                  <a:pt x="8397875" y="6350"/>
                </a:lnTo>
                <a:lnTo>
                  <a:pt x="8397875" y="6822059"/>
                </a:lnTo>
                <a:lnTo>
                  <a:pt x="6350" y="6822059"/>
                </a:lnTo>
                <a:lnTo>
                  <a:pt x="6350" y="6350"/>
                </a:lnTo>
              </a:path>
            </a:pathLst>
          </a:custGeom>
          <a:solidFill>
            <a:srgbClr val="000000">
              <a:alpha val="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800" y="12700"/>
            <a:ext cx="8382000" cy="68199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0" y="0"/>
            <a:ext cx="9144000" cy="6858000"/>
          </a:xfrm>
          <a:custGeom>
            <a:avLst/>
            <a:gdLst>
              <a:gd name="connsiteX0" fmla="*/ 0 w 9144000"/>
              <a:gd name="connsiteY0" fmla="*/ 6858000 h 6858000"/>
              <a:gd name="connsiteX1" fmla="*/ 9144000 w 9144000"/>
              <a:gd name="connsiteY1" fmla="*/ 6858000 h 6858000"/>
              <a:gd name="connsiteX2" fmla="*/ 9144000 w 9144000"/>
              <a:gd name="connsiteY2" fmla="*/ 0 h 6858000"/>
              <a:gd name="connsiteX3" fmla="*/ 0 w 9144000"/>
              <a:gd name="connsiteY3" fmla="*/ 0 h 6858000"/>
              <a:gd name="connsiteX4" fmla="*/ 0 w 9144000"/>
              <a:gd name="connsiteY4" fmla="*/ 6858000 h 6858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9144000" h="6858000">
                <a:moveTo>
                  <a:pt x="0" y="6858000"/>
                </a:moveTo>
                <a:lnTo>
                  <a:pt x="9144000" y="6858000"/>
                </a:lnTo>
                <a:lnTo>
                  <a:pt x="9144000" y="0"/>
                </a:lnTo>
                <a:lnTo>
                  <a:pt x="0" y="0"/>
                </a:lnTo>
                <a:lnTo>
                  <a:pt x="0" y="685800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Freeform 3"/>
          <p:cNvSpPr/>
          <p:nvPr/>
        </p:nvSpPr>
        <p:spPr>
          <a:xfrm>
            <a:off x="0" y="0"/>
            <a:ext cx="228600" cy="2286000"/>
          </a:xfrm>
          <a:custGeom>
            <a:avLst/>
            <a:gdLst>
              <a:gd name="connsiteX0" fmla="*/ 0 w 228600"/>
              <a:gd name="connsiteY0" fmla="*/ 2286000 h 2286000"/>
              <a:gd name="connsiteX1" fmla="*/ 228600 w 228600"/>
              <a:gd name="connsiteY1" fmla="*/ 2286000 h 2286000"/>
              <a:gd name="connsiteX2" fmla="*/ 228600 w 228600"/>
              <a:gd name="connsiteY2" fmla="*/ 0 h 2286000"/>
              <a:gd name="connsiteX3" fmla="*/ 0 w 228600"/>
              <a:gd name="connsiteY3" fmla="*/ 0 h 2286000"/>
              <a:gd name="connsiteX4" fmla="*/ 0 w 228600"/>
              <a:gd name="connsiteY4" fmla="*/ 2286000 h 2286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28600" h="2286000">
                <a:moveTo>
                  <a:pt x="0" y="2286000"/>
                </a:moveTo>
                <a:lnTo>
                  <a:pt x="228600" y="2286000"/>
                </a:lnTo>
                <a:lnTo>
                  <a:pt x="228600" y="0"/>
                </a:lnTo>
                <a:lnTo>
                  <a:pt x="0" y="0"/>
                </a:lnTo>
                <a:lnTo>
                  <a:pt x="0" y="2286000"/>
                </a:lnTo>
              </a:path>
            </a:pathLst>
          </a:custGeom>
          <a:solidFill>
            <a:srgbClr val="FFCC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Freeform 3"/>
          <p:cNvSpPr/>
          <p:nvPr/>
        </p:nvSpPr>
        <p:spPr>
          <a:xfrm>
            <a:off x="448437" y="1439037"/>
            <a:ext cx="8096250" cy="38100"/>
          </a:xfrm>
          <a:custGeom>
            <a:avLst/>
            <a:gdLst>
              <a:gd name="connsiteX0" fmla="*/ 9525 w 8096250"/>
              <a:gd name="connsiteY0" fmla="*/ 9525 h 38100"/>
              <a:gd name="connsiteX1" fmla="*/ 8086725 w 8096250"/>
              <a:gd name="connsiteY1" fmla="*/ 9525 h 381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8096250" h="38100">
                <a:moveTo>
                  <a:pt x="9525" y="9525"/>
                </a:moveTo>
                <a:lnTo>
                  <a:pt x="8086725" y="9525"/>
                </a:lnTo>
              </a:path>
            </a:pathLst>
          </a:custGeom>
          <a:ln w="12700">
            <a:solidFill>
              <a:srgbClr val="666699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Freeform 3"/>
          <p:cNvSpPr/>
          <p:nvPr/>
        </p:nvSpPr>
        <p:spPr>
          <a:xfrm>
            <a:off x="0" y="2286000"/>
            <a:ext cx="228600" cy="2286000"/>
          </a:xfrm>
          <a:custGeom>
            <a:avLst/>
            <a:gdLst>
              <a:gd name="connsiteX0" fmla="*/ 0 w 228600"/>
              <a:gd name="connsiteY0" fmla="*/ 2286000 h 2286000"/>
              <a:gd name="connsiteX1" fmla="*/ 228600 w 228600"/>
              <a:gd name="connsiteY1" fmla="*/ 2286000 h 2286000"/>
              <a:gd name="connsiteX2" fmla="*/ 228600 w 228600"/>
              <a:gd name="connsiteY2" fmla="*/ 0 h 2286000"/>
              <a:gd name="connsiteX3" fmla="*/ 0 w 228600"/>
              <a:gd name="connsiteY3" fmla="*/ 0 h 2286000"/>
              <a:gd name="connsiteX4" fmla="*/ 0 w 228600"/>
              <a:gd name="connsiteY4" fmla="*/ 2286000 h 2286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28600" h="2286000">
                <a:moveTo>
                  <a:pt x="0" y="2286000"/>
                </a:moveTo>
                <a:lnTo>
                  <a:pt x="228600" y="2286000"/>
                </a:lnTo>
                <a:lnTo>
                  <a:pt x="228600" y="0"/>
                </a:lnTo>
                <a:lnTo>
                  <a:pt x="0" y="0"/>
                </a:lnTo>
                <a:lnTo>
                  <a:pt x="0" y="2286000"/>
                </a:lnTo>
              </a:path>
            </a:pathLst>
          </a:custGeom>
          <a:solidFill>
            <a:srgbClr val="FF99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Freeform 3"/>
          <p:cNvSpPr/>
          <p:nvPr/>
        </p:nvSpPr>
        <p:spPr>
          <a:xfrm>
            <a:off x="0" y="4572000"/>
            <a:ext cx="228600" cy="2286000"/>
          </a:xfrm>
          <a:custGeom>
            <a:avLst/>
            <a:gdLst>
              <a:gd name="connsiteX0" fmla="*/ 0 w 228600"/>
              <a:gd name="connsiteY0" fmla="*/ 2286000 h 2286000"/>
              <a:gd name="connsiteX1" fmla="*/ 228600 w 228600"/>
              <a:gd name="connsiteY1" fmla="*/ 2286000 h 2286000"/>
              <a:gd name="connsiteX2" fmla="*/ 228600 w 228600"/>
              <a:gd name="connsiteY2" fmla="*/ 0 h 2286000"/>
              <a:gd name="connsiteX3" fmla="*/ 0 w 228600"/>
              <a:gd name="connsiteY3" fmla="*/ 0 h 2286000"/>
              <a:gd name="connsiteX4" fmla="*/ 0 w 228600"/>
              <a:gd name="connsiteY4" fmla="*/ 2286000 h 2286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28600" h="2286000">
                <a:moveTo>
                  <a:pt x="0" y="2286000"/>
                </a:moveTo>
                <a:lnTo>
                  <a:pt x="228600" y="2286000"/>
                </a:lnTo>
                <a:lnTo>
                  <a:pt x="228600" y="0"/>
                </a:lnTo>
                <a:lnTo>
                  <a:pt x="0" y="0"/>
                </a:lnTo>
                <a:lnTo>
                  <a:pt x="0" y="2286000"/>
                </a:lnTo>
              </a:path>
            </a:pathLst>
          </a:custGeom>
          <a:solidFill>
            <a:srgbClr val="666699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Freeform 3"/>
          <p:cNvSpPr/>
          <p:nvPr/>
        </p:nvSpPr>
        <p:spPr>
          <a:xfrm>
            <a:off x="450850" y="271018"/>
            <a:ext cx="8242300" cy="1152652"/>
          </a:xfrm>
          <a:custGeom>
            <a:avLst/>
            <a:gdLst>
              <a:gd name="connsiteX0" fmla="*/ 6350 w 8242300"/>
              <a:gd name="connsiteY0" fmla="*/ 6350 h 1152652"/>
              <a:gd name="connsiteX1" fmla="*/ 8235950 w 8242300"/>
              <a:gd name="connsiteY1" fmla="*/ 6350 h 1152652"/>
              <a:gd name="connsiteX2" fmla="*/ 8235950 w 8242300"/>
              <a:gd name="connsiteY2" fmla="*/ 1146302 h 1152652"/>
              <a:gd name="connsiteX3" fmla="*/ 6350 w 8242300"/>
              <a:gd name="connsiteY3" fmla="*/ 1146302 h 1152652"/>
              <a:gd name="connsiteX4" fmla="*/ 6350 w 8242300"/>
              <a:gd name="connsiteY4" fmla="*/ 6350 h 115265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8242300" h="1152652">
                <a:moveTo>
                  <a:pt x="6350" y="6350"/>
                </a:moveTo>
                <a:lnTo>
                  <a:pt x="8235950" y="6350"/>
                </a:lnTo>
                <a:lnTo>
                  <a:pt x="8235950" y="1146302"/>
                </a:lnTo>
                <a:lnTo>
                  <a:pt x="6350" y="1146302"/>
                </a:lnTo>
                <a:lnTo>
                  <a:pt x="6350" y="6350"/>
                </a:lnTo>
              </a:path>
            </a:pathLst>
          </a:custGeom>
          <a:solidFill>
            <a:srgbClr val="000000">
              <a:alpha val="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TextBox 1"/>
          <p:cNvSpPr txBox="1"/>
          <p:nvPr/>
        </p:nvSpPr>
        <p:spPr>
          <a:xfrm>
            <a:off x="546100" y="673100"/>
            <a:ext cx="3810000" cy="749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5900"/>
              </a:lnSpc>
              <a:tabLst/>
            </a:pPr>
            <a:r>
              <a:rPr lang="en-US" altLang="zh-CN" sz="4404" dirty="0" smtClean="0">
                <a:solidFill>
                  <a:srgbClr val="666699"/>
                </a:solidFill>
                <a:latin typeface="Times New Roman" pitchFamily="18" charset="0"/>
                <a:cs typeface="Times New Roman" pitchFamily="18" charset="0"/>
              </a:rPr>
              <a:t>New</a:t>
            </a:r>
            <a:r>
              <a:rPr lang="en-US" altLang="zh-CN" sz="440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4404" dirty="0" smtClean="0">
                <a:solidFill>
                  <a:srgbClr val="666699"/>
                </a:solidFill>
                <a:latin typeface="Times New Roman" pitchFamily="18" charset="0"/>
                <a:cs typeface="Times New Roman" pitchFamily="18" charset="0"/>
              </a:rPr>
              <a:t>IOM</a:t>
            </a:r>
            <a:r>
              <a:rPr lang="en-US" altLang="zh-CN" sz="440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4404" dirty="0" smtClean="0">
                <a:solidFill>
                  <a:srgbClr val="666699"/>
                </a:solidFill>
                <a:latin typeface="Times New Roman" pitchFamily="18" charset="0"/>
                <a:cs typeface="Times New Roman" pitchFamily="18" charset="0"/>
              </a:rPr>
              <a:t>model</a:t>
            </a:r>
          </a:p>
        </p:txBody>
      </p:sp>
      <p:sp>
        <p:nvSpPr>
          <p:cNvPr id="9" name="TextBox 1"/>
          <p:cNvSpPr txBox="1"/>
          <p:nvPr/>
        </p:nvSpPr>
        <p:spPr>
          <a:xfrm>
            <a:off x="546100" y="2273300"/>
            <a:ext cx="203200" cy="3022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900"/>
              </a:lnSpc>
              <a:tabLst/>
            </a:pPr>
            <a:r>
              <a:rPr lang="en-US" altLang="zh-CN" sz="1800" dirty="0" smtClean="0">
                <a:solidFill>
                  <a:srgbClr val="FFCC00"/>
                </a:solidFill>
                <a:latin typeface="Wingdings" pitchFamily="18" charset="0"/>
                <a:cs typeface="Wingdings" pitchFamily="18" charset="0"/>
              </a:rPr>
              <a:t>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000"/>
              </a:lnSpc>
              <a:tabLst/>
            </a:pPr>
            <a:r>
              <a:rPr lang="en-US" altLang="zh-CN" sz="1800" dirty="0" smtClean="0">
                <a:solidFill>
                  <a:srgbClr val="FFCC00"/>
                </a:solidFill>
                <a:latin typeface="Wingdings" pitchFamily="18" charset="0"/>
                <a:cs typeface="Wingdings" pitchFamily="18" charset="0"/>
              </a:rPr>
              <a:t>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400"/>
              </a:lnSpc>
              <a:tabLst/>
            </a:pPr>
            <a:r>
              <a:rPr lang="en-US" altLang="zh-CN" sz="1800" dirty="0" smtClean="0">
                <a:solidFill>
                  <a:srgbClr val="FFCC00"/>
                </a:solidFill>
                <a:latin typeface="Wingdings" pitchFamily="18" charset="0"/>
                <a:cs typeface="Wingdings" pitchFamily="18" charset="0"/>
              </a:rPr>
              <a:t>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300"/>
              </a:lnSpc>
              <a:tabLst/>
            </a:pPr>
            <a:r>
              <a:rPr lang="en-US" altLang="zh-CN" sz="1800" dirty="0" smtClean="0">
                <a:solidFill>
                  <a:srgbClr val="FFCC00"/>
                </a:solidFill>
                <a:latin typeface="Wingdings" pitchFamily="18" charset="0"/>
                <a:cs typeface="Wingdings" pitchFamily="18" charset="0"/>
              </a:rPr>
              <a:t></a:t>
            </a:r>
          </a:p>
        </p:txBody>
      </p:sp>
      <p:sp>
        <p:nvSpPr>
          <p:cNvPr id="10" name="TextBox 1"/>
          <p:cNvSpPr txBox="1"/>
          <p:nvPr/>
        </p:nvSpPr>
        <p:spPr>
          <a:xfrm>
            <a:off x="889000" y="2197100"/>
            <a:ext cx="7594600" cy="3924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200"/>
              </a:lnSpc>
              <a:tabLst/>
            </a:pP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주어진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수준의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손상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또는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기능적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제한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(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즉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,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잠재적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장애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)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을</a:t>
            </a:r>
          </a:p>
          <a:p>
            <a:pPr>
              <a:lnSpc>
                <a:spcPts val="2800"/>
              </a:lnSpc>
              <a:tabLst/>
            </a:pP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가진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사람은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더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지지적인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환경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(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더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강한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매트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및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덜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결과적</a:t>
            </a:r>
          </a:p>
          <a:p>
            <a:pPr>
              <a:lnSpc>
                <a:spcPts val="2800"/>
              </a:lnSpc>
              <a:tabLst/>
            </a:pP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인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변위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)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에서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경험할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수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있는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것보다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덜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지지적인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환경에</a:t>
            </a:r>
          </a:p>
          <a:p>
            <a:pPr>
              <a:lnSpc>
                <a:spcPts val="2800"/>
              </a:lnSpc>
              <a:tabLst/>
            </a:pP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서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더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큰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장애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(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매트의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더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많은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변위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)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를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경험할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것이다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.</a:t>
            </a:r>
          </a:p>
          <a:p>
            <a:pPr>
              <a:lnSpc>
                <a:spcPts val="3400"/>
              </a:lnSpc>
              <a:tabLst/>
            </a:pP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장애의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양은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환경을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대표하는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매트의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변위량에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비례한다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.</a:t>
            </a:r>
          </a:p>
          <a:p>
            <a:pPr>
              <a:lnSpc>
                <a:spcPts val="3000"/>
              </a:lnSpc>
              <a:tabLst/>
            </a:pP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사람이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경험하는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장애의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양은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사람과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환경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사이의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상호작</a:t>
            </a:r>
          </a:p>
          <a:p>
            <a:pPr>
              <a:lnSpc>
                <a:spcPts val="3200"/>
              </a:lnSpc>
              <a:tabLst/>
            </a:pP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용의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기능이다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.</a:t>
            </a:r>
          </a:p>
          <a:p>
            <a:pPr>
              <a:lnSpc>
                <a:spcPts val="3000"/>
              </a:lnSpc>
              <a:tabLst/>
            </a:pP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환경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매트의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변위량은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개인을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지지하는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물리적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및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사회적</a:t>
            </a:r>
          </a:p>
          <a:p>
            <a:pPr>
              <a:lnSpc>
                <a:spcPts val="2800"/>
              </a:lnSpc>
              <a:tabLst/>
            </a:pP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환경의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강도와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잠재적으로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비활성화된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조건의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크기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함수</a:t>
            </a:r>
          </a:p>
          <a:p>
            <a:pPr>
              <a:lnSpc>
                <a:spcPts val="3300"/>
              </a:lnSpc>
              <a:tabLst/>
            </a:pP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의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함수다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.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0" y="0"/>
            <a:ext cx="9144000" cy="6858000"/>
          </a:xfrm>
          <a:custGeom>
            <a:avLst/>
            <a:gdLst>
              <a:gd name="connsiteX0" fmla="*/ 0 w 9144000"/>
              <a:gd name="connsiteY0" fmla="*/ 6858000 h 6858000"/>
              <a:gd name="connsiteX1" fmla="*/ 9144000 w 9144000"/>
              <a:gd name="connsiteY1" fmla="*/ 6858000 h 6858000"/>
              <a:gd name="connsiteX2" fmla="*/ 9144000 w 9144000"/>
              <a:gd name="connsiteY2" fmla="*/ 0 h 6858000"/>
              <a:gd name="connsiteX3" fmla="*/ 0 w 9144000"/>
              <a:gd name="connsiteY3" fmla="*/ 0 h 6858000"/>
              <a:gd name="connsiteX4" fmla="*/ 0 w 9144000"/>
              <a:gd name="connsiteY4" fmla="*/ 6858000 h 6858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9144000" h="6858000">
                <a:moveTo>
                  <a:pt x="0" y="6858000"/>
                </a:moveTo>
                <a:lnTo>
                  <a:pt x="9144000" y="6858000"/>
                </a:lnTo>
                <a:lnTo>
                  <a:pt x="9144000" y="0"/>
                </a:lnTo>
                <a:lnTo>
                  <a:pt x="0" y="0"/>
                </a:lnTo>
                <a:lnTo>
                  <a:pt x="0" y="685800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Freeform 3"/>
          <p:cNvSpPr/>
          <p:nvPr/>
        </p:nvSpPr>
        <p:spPr>
          <a:xfrm>
            <a:off x="0" y="0"/>
            <a:ext cx="228600" cy="2286000"/>
          </a:xfrm>
          <a:custGeom>
            <a:avLst/>
            <a:gdLst>
              <a:gd name="connsiteX0" fmla="*/ 0 w 228600"/>
              <a:gd name="connsiteY0" fmla="*/ 2286000 h 2286000"/>
              <a:gd name="connsiteX1" fmla="*/ 228600 w 228600"/>
              <a:gd name="connsiteY1" fmla="*/ 2286000 h 2286000"/>
              <a:gd name="connsiteX2" fmla="*/ 228600 w 228600"/>
              <a:gd name="connsiteY2" fmla="*/ 0 h 2286000"/>
              <a:gd name="connsiteX3" fmla="*/ 0 w 228600"/>
              <a:gd name="connsiteY3" fmla="*/ 0 h 2286000"/>
              <a:gd name="connsiteX4" fmla="*/ 0 w 228600"/>
              <a:gd name="connsiteY4" fmla="*/ 2286000 h 2286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28600" h="2286000">
                <a:moveTo>
                  <a:pt x="0" y="2286000"/>
                </a:moveTo>
                <a:lnTo>
                  <a:pt x="228600" y="2286000"/>
                </a:lnTo>
                <a:lnTo>
                  <a:pt x="228600" y="0"/>
                </a:lnTo>
                <a:lnTo>
                  <a:pt x="0" y="0"/>
                </a:lnTo>
                <a:lnTo>
                  <a:pt x="0" y="2286000"/>
                </a:lnTo>
              </a:path>
            </a:pathLst>
          </a:custGeom>
          <a:solidFill>
            <a:srgbClr val="FFCC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Freeform 3"/>
          <p:cNvSpPr/>
          <p:nvPr/>
        </p:nvSpPr>
        <p:spPr>
          <a:xfrm>
            <a:off x="448437" y="1439037"/>
            <a:ext cx="8096250" cy="38100"/>
          </a:xfrm>
          <a:custGeom>
            <a:avLst/>
            <a:gdLst>
              <a:gd name="connsiteX0" fmla="*/ 9525 w 8096250"/>
              <a:gd name="connsiteY0" fmla="*/ 9525 h 38100"/>
              <a:gd name="connsiteX1" fmla="*/ 8086725 w 8096250"/>
              <a:gd name="connsiteY1" fmla="*/ 9525 h 381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8096250" h="38100">
                <a:moveTo>
                  <a:pt x="9525" y="9525"/>
                </a:moveTo>
                <a:lnTo>
                  <a:pt x="8086725" y="9525"/>
                </a:lnTo>
              </a:path>
            </a:pathLst>
          </a:custGeom>
          <a:ln w="12700">
            <a:solidFill>
              <a:srgbClr val="666699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Freeform 3"/>
          <p:cNvSpPr/>
          <p:nvPr/>
        </p:nvSpPr>
        <p:spPr>
          <a:xfrm>
            <a:off x="0" y="2286000"/>
            <a:ext cx="228600" cy="2286000"/>
          </a:xfrm>
          <a:custGeom>
            <a:avLst/>
            <a:gdLst>
              <a:gd name="connsiteX0" fmla="*/ 0 w 228600"/>
              <a:gd name="connsiteY0" fmla="*/ 2286000 h 2286000"/>
              <a:gd name="connsiteX1" fmla="*/ 228600 w 228600"/>
              <a:gd name="connsiteY1" fmla="*/ 2286000 h 2286000"/>
              <a:gd name="connsiteX2" fmla="*/ 228600 w 228600"/>
              <a:gd name="connsiteY2" fmla="*/ 0 h 2286000"/>
              <a:gd name="connsiteX3" fmla="*/ 0 w 228600"/>
              <a:gd name="connsiteY3" fmla="*/ 0 h 2286000"/>
              <a:gd name="connsiteX4" fmla="*/ 0 w 228600"/>
              <a:gd name="connsiteY4" fmla="*/ 2286000 h 2286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28600" h="2286000">
                <a:moveTo>
                  <a:pt x="0" y="2286000"/>
                </a:moveTo>
                <a:lnTo>
                  <a:pt x="228600" y="2286000"/>
                </a:lnTo>
                <a:lnTo>
                  <a:pt x="228600" y="0"/>
                </a:lnTo>
                <a:lnTo>
                  <a:pt x="0" y="0"/>
                </a:lnTo>
                <a:lnTo>
                  <a:pt x="0" y="2286000"/>
                </a:lnTo>
              </a:path>
            </a:pathLst>
          </a:custGeom>
          <a:solidFill>
            <a:srgbClr val="FF99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Freeform 3"/>
          <p:cNvSpPr/>
          <p:nvPr/>
        </p:nvSpPr>
        <p:spPr>
          <a:xfrm>
            <a:off x="0" y="4572000"/>
            <a:ext cx="228600" cy="2286000"/>
          </a:xfrm>
          <a:custGeom>
            <a:avLst/>
            <a:gdLst>
              <a:gd name="connsiteX0" fmla="*/ 0 w 228600"/>
              <a:gd name="connsiteY0" fmla="*/ 2286000 h 2286000"/>
              <a:gd name="connsiteX1" fmla="*/ 228600 w 228600"/>
              <a:gd name="connsiteY1" fmla="*/ 2286000 h 2286000"/>
              <a:gd name="connsiteX2" fmla="*/ 228600 w 228600"/>
              <a:gd name="connsiteY2" fmla="*/ 0 h 2286000"/>
              <a:gd name="connsiteX3" fmla="*/ 0 w 228600"/>
              <a:gd name="connsiteY3" fmla="*/ 0 h 2286000"/>
              <a:gd name="connsiteX4" fmla="*/ 0 w 228600"/>
              <a:gd name="connsiteY4" fmla="*/ 2286000 h 2286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28600" h="2286000">
                <a:moveTo>
                  <a:pt x="0" y="2286000"/>
                </a:moveTo>
                <a:lnTo>
                  <a:pt x="228600" y="2286000"/>
                </a:lnTo>
                <a:lnTo>
                  <a:pt x="228600" y="0"/>
                </a:lnTo>
                <a:lnTo>
                  <a:pt x="0" y="0"/>
                </a:lnTo>
                <a:lnTo>
                  <a:pt x="0" y="2286000"/>
                </a:lnTo>
              </a:path>
            </a:pathLst>
          </a:custGeom>
          <a:solidFill>
            <a:srgbClr val="666699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Freeform 3"/>
          <p:cNvSpPr/>
          <p:nvPr/>
        </p:nvSpPr>
        <p:spPr>
          <a:xfrm>
            <a:off x="450850" y="271018"/>
            <a:ext cx="8242300" cy="1152652"/>
          </a:xfrm>
          <a:custGeom>
            <a:avLst/>
            <a:gdLst>
              <a:gd name="connsiteX0" fmla="*/ 6350 w 8242300"/>
              <a:gd name="connsiteY0" fmla="*/ 6350 h 1152652"/>
              <a:gd name="connsiteX1" fmla="*/ 8235950 w 8242300"/>
              <a:gd name="connsiteY1" fmla="*/ 6350 h 1152652"/>
              <a:gd name="connsiteX2" fmla="*/ 8235950 w 8242300"/>
              <a:gd name="connsiteY2" fmla="*/ 1146302 h 1152652"/>
              <a:gd name="connsiteX3" fmla="*/ 6350 w 8242300"/>
              <a:gd name="connsiteY3" fmla="*/ 1146302 h 1152652"/>
              <a:gd name="connsiteX4" fmla="*/ 6350 w 8242300"/>
              <a:gd name="connsiteY4" fmla="*/ 6350 h 115265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8242300" h="1152652">
                <a:moveTo>
                  <a:pt x="6350" y="6350"/>
                </a:moveTo>
                <a:lnTo>
                  <a:pt x="8235950" y="6350"/>
                </a:lnTo>
                <a:lnTo>
                  <a:pt x="8235950" y="1146302"/>
                </a:lnTo>
                <a:lnTo>
                  <a:pt x="6350" y="1146302"/>
                </a:lnTo>
                <a:lnTo>
                  <a:pt x="6350" y="6350"/>
                </a:lnTo>
              </a:path>
            </a:pathLst>
          </a:custGeom>
          <a:solidFill>
            <a:srgbClr val="000000">
              <a:alpha val="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Freeform 3"/>
          <p:cNvSpPr/>
          <p:nvPr/>
        </p:nvSpPr>
        <p:spPr>
          <a:xfrm>
            <a:off x="2551811" y="4590288"/>
            <a:ext cx="4139183" cy="18288"/>
          </a:xfrm>
          <a:custGeom>
            <a:avLst/>
            <a:gdLst>
              <a:gd name="connsiteX0" fmla="*/ 0 w 4139183"/>
              <a:gd name="connsiteY0" fmla="*/ 0 h 18288"/>
              <a:gd name="connsiteX1" fmla="*/ 1379728 w 4139183"/>
              <a:gd name="connsiteY1" fmla="*/ 0 h 18288"/>
              <a:gd name="connsiteX2" fmla="*/ 2759456 w 4139183"/>
              <a:gd name="connsiteY2" fmla="*/ 0 h 18288"/>
              <a:gd name="connsiteX3" fmla="*/ 4139183 w 4139183"/>
              <a:gd name="connsiteY3" fmla="*/ 0 h 18288"/>
              <a:gd name="connsiteX4" fmla="*/ 4139183 w 4139183"/>
              <a:gd name="connsiteY4" fmla="*/ 18288 h 18288"/>
              <a:gd name="connsiteX5" fmla="*/ 2759456 w 4139183"/>
              <a:gd name="connsiteY5" fmla="*/ 18288 h 18288"/>
              <a:gd name="connsiteX6" fmla="*/ 1379728 w 4139183"/>
              <a:gd name="connsiteY6" fmla="*/ 18288 h 18288"/>
              <a:gd name="connsiteX7" fmla="*/ 0 w 4139183"/>
              <a:gd name="connsiteY7" fmla="*/ 18288 h 18288"/>
              <a:gd name="connsiteX8" fmla="*/ 0 w 4139183"/>
              <a:gd name="connsiteY8" fmla="*/ 0 h 1828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4139183" h="18288">
                <a:moveTo>
                  <a:pt x="0" y="0"/>
                </a:moveTo>
                <a:lnTo>
                  <a:pt x="1379728" y="0"/>
                </a:lnTo>
                <a:lnTo>
                  <a:pt x="2759456" y="0"/>
                </a:lnTo>
                <a:lnTo>
                  <a:pt x="4139183" y="0"/>
                </a:lnTo>
                <a:lnTo>
                  <a:pt x="4139183" y="18288"/>
                </a:lnTo>
                <a:lnTo>
                  <a:pt x="2759456" y="18288"/>
                </a:lnTo>
                <a:lnTo>
                  <a:pt x="1379728" y="18288"/>
                </a:lnTo>
                <a:lnTo>
                  <a:pt x="0" y="18288"/>
                </a:lnTo>
                <a:lnTo>
                  <a:pt x="0" y="0"/>
                </a:lnTo>
              </a:path>
            </a:pathLst>
          </a:custGeom>
          <a:solidFill>
            <a:srgbClr val="00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TextBox 1"/>
          <p:cNvSpPr txBox="1"/>
          <p:nvPr/>
        </p:nvSpPr>
        <p:spPr>
          <a:xfrm>
            <a:off x="546100" y="673100"/>
            <a:ext cx="4800600" cy="749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5900"/>
              </a:lnSpc>
              <a:tabLst/>
            </a:pPr>
            <a:r>
              <a:rPr lang="en-US" altLang="zh-CN" sz="4404" dirty="0" smtClean="0">
                <a:solidFill>
                  <a:srgbClr val="666699"/>
                </a:solidFill>
                <a:latin typeface="Times New Roman" pitchFamily="18" charset="0"/>
                <a:cs typeface="Times New Roman" pitchFamily="18" charset="0"/>
              </a:rPr>
              <a:t>New</a:t>
            </a:r>
            <a:r>
              <a:rPr lang="en-US" altLang="zh-CN" sz="440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4404" dirty="0" smtClean="0">
                <a:solidFill>
                  <a:srgbClr val="666699"/>
                </a:solidFill>
                <a:latin typeface="Times New Roman" pitchFamily="18" charset="0"/>
                <a:cs typeface="Times New Roman" pitchFamily="18" charset="0"/>
              </a:rPr>
              <a:t>Societal</a:t>
            </a:r>
            <a:r>
              <a:rPr lang="en-US" altLang="zh-CN" sz="440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4404" dirty="0" smtClean="0">
                <a:solidFill>
                  <a:srgbClr val="666699"/>
                </a:solidFill>
                <a:latin typeface="Times New Roman" pitchFamily="18" charset="0"/>
                <a:cs typeface="Times New Roman" pitchFamily="18" charset="0"/>
              </a:rPr>
              <a:t>Models</a:t>
            </a:r>
          </a:p>
        </p:txBody>
      </p:sp>
      <p:sp>
        <p:nvSpPr>
          <p:cNvPr id="10" name="TextBox 1"/>
          <p:cNvSpPr txBox="1"/>
          <p:nvPr/>
        </p:nvSpPr>
        <p:spPr>
          <a:xfrm>
            <a:off x="4038600" y="1689100"/>
            <a:ext cx="1054100" cy="355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800"/>
              </a:lnSpc>
              <a:tabLst/>
            </a:pP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장애는</a:t>
            </a:r>
          </a:p>
        </p:txBody>
      </p:sp>
      <p:sp>
        <p:nvSpPr>
          <p:cNvPr id="11" name="TextBox 1"/>
          <p:cNvSpPr txBox="1"/>
          <p:nvPr/>
        </p:nvSpPr>
        <p:spPr>
          <a:xfrm>
            <a:off x="1701800" y="2209800"/>
            <a:ext cx="5715000" cy="355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800"/>
              </a:lnSpc>
              <a:tabLst/>
            </a:pP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개인의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육체적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정신적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결손과는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다른</a:t>
            </a:r>
          </a:p>
        </p:txBody>
      </p:sp>
      <p:sp>
        <p:nvSpPr>
          <p:cNvPr id="12" name="TextBox 1"/>
          <p:cNvSpPr txBox="1"/>
          <p:nvPr/>
        </p:nvSpPr>
        <p:spPr>
          <a:xfrm>
            <a:off x="4038600" y="2717800"/>
            <a:ext cx="1054100" cy="355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800"/>
              </a:lnSpc>
              <a:tabLst/>
            </a:pP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것이며</a:t>
            </a:r>
          </a:p>
        </p:txBody>
      </p:sp>
      <p:sp>
        <p:nvSpPr>
          <p:cNvPr id="13" name="TextBox 1"/>
          <p:cNvSpPr txBox="1"/>
          <p:nvPr/>
        </p:nvSpPr>
        <p:spPr>
          <a:xfrm>
            <a:off x="1473200" y="3251200"/>
            <a:ext cx="6172200" cy="863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800"/>
              </a:lnSpc>
              <a:tabLst>
                <a:tab pos="50800" algn="l"/>
              </a:tabLst>
            </a:pP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그런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결손적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특성을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가진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사람의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필요를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3000"/>
              </a:lnSpc>
              <a:tabLst>
                <a:tab pos="50800" algn="l"/>
              </a:tabLst>
            </a:pPr>
            <a:r>
              <a:rPr lang="en-US" altLang="zh-CN" dirty="0" smtClean="0"/>
              <a:t>	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사회가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제대로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제공하지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못함으로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겪는</a:t>
            </a:r>
          </a:p>
        </p:txBody>
      </p:sp>
      <p:sp>
        <p:nvSpPr>
          <p:cNvPr id="14" name="TextBox 1"/>
          <p:cNvSpPr txBox="1"/>
          <p:nvPr/>
        </p:nvSpPr>
        <p:spPr>
          <a:xfrm>
            <a:off x="2540000" y="4254500"/>
            <a:ext cx="4140200" cy="355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800"/>
              </a:lnSpc>
              <a:tabLst/>
            </a:pPr>
            <a:r>
              <a:rPr lang="en-US" altLang="zh-CN" sz="2796" b="1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차별과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b="1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곤란의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b="1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사회적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b="1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상태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0" y="0"/>
            <a:ext cx="9144000" cy="6858000"/>
          </a:xfrm>
          <a:custGeom>
            <a:avLst/>
            <a:gdLst>
              <a:gd name="connsiteX0" fmla="*/ 0 w 9144000"/>
              <a:gd name="connsiteY0" fmla="*/ 6858000 h 6858000"/>
              <a:gd name="connsiteX1" fmla="*/ 9144000 w 9144000"/>
              <a:gd name="connsiteY1" fmla="*/ 6858000 h 6858000"/>
              <a:gd name="connsiteX2" fmla="*/ 9144000 w 9144000"/>
              <a:gd name="connsiteY2" fmla="*/ 0 h 6858000"/>
              <a:gd name="connsiteX3" fmla="*/ 0 w 9144000"/>
              <a:gd name="connsiteY3" fmla="*/ 0 h 6858000"/>
              <a:gd name="connsiteX4" fmla="*/ 0 w 9144000"/>
              <a:gd name="connsiteY4" fmla="*/ 6858000 h 6858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9144000" h="6858000">
                <a:moveTo>
                  <a:pt x="0" y="6858000"/>
                </a:moveTo>
                <a:lnTo>
                  <a:pt x="9144000" y="6858000"/>
                </a:lnTo>
                <a:lnTo>
                  <a:pt x="9144000" y="0"/>
                </a:lnTo>
                <a:lnTo>
                  <a:pt x="0" y="0"/>
                </a:lnTo>
                <a:lnTo>
                  <a:pt x="0" y="685800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Freeform 3"/>
          <p:cNvSpPr/>
          <p:nvPr/>
        </p:nvSpPr>
        <p:spPr>
          <a:xfrm>
            <a:off x="0" y="0"/>
            <a:ext cx="228600" cy="2286000"/>
          </a:xfrm>
          <a:custGeom>
            <a:avLst/>
            <a:gdLst>
              <a:gd name="connsiteX0" fmla="*/ 0 w 228600"/>
              <a:gd name="connsiteY0" fmla="*/ 2286000 h 2286000"/>
              <a:gd name="connsiteX1" fmla="*/ 228600 w 228600"/>
              <a:gd name="connsiteY1" fmla="*/ 2286000 h 2286000"/>
              <a:gd name="connsiteX2" fmla="*/ 228600 w 228600"/>
              <a:gd name="connsiteY2" fmla="*/ 0 h 2286000"/>
              <a:gd name="connsiteX3" fmla="*/ 0 w 228600"/>
              <a:gd name="connsiteY3" fmla="*/ 0 h 2286000"/>
              <a:gd name="connsiteX4" fmla="*/ 0 w 228600"/>
              <a:gd name="connsiteY4" fmla="*/ 2286000 h 2286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28600" h="2286000">
                <a:moveTo>
                  <a:pt x="0" y="2286000"/>
                </a:moveTo>
                <a:lnTo>
                  <a:pt x="228600" y="2286000"/>
                </a:lnTo>
                <a:lnTo>
                  <a:pt x="228600" y="0"/>
                </a:lnTo>
                <a:lnTo>
                  <a:pt x="0" y="0"/>
                </a:lnTo>
                <a:lnTo>
                  <a:pt x="0" y="2286000"/>
                </a:lnTo>
              </a:path>
            </a:pathLst>
          </a:custGeom>
          <a:solidFill>
            <a:srgbClr val="FFCC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Freeform 3"/>
          <p:cNvSpPr/>
          <p:nvPr/>
        </p:nvSpPr>
        <p:spPr>
          <a:xfrm>
            <a:off x="448437" y="1439037"/>
            <a:ext cx="8096250" cy="38100"/>
          </a:xfrm>
          <a:custGeom>
            <a:avLst/>
            <a:gdLst>
              <a:gd name="connsiteX0" fmla="*/ 9525 w 8096250"/>
              <a:gd name="connsiteY0" fmla="*/ 9525 h 38100"/>
              <a:gd name="connsiteX1" fmla="*/ 8086725 w 8096250"/>
              <a:gd name="connsiteY1" fmla="*/ 9525 h 381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8096250" h="38100">
                <a:moveTo>
                  <a:pt x="9525" y="9525"/>
                </a:moveTo>
                <a:lnTo>
                  <a:pt x="8086725" y="9525"/>
                </a:lnTo>
              </a:path>
            </a:pathLst>
          </a:custGeom>
          <a:ln w="12700">
            <a:solidFill>
              <a:srgbClr val="666699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Freeform 3"/>
          <p:cNvSpPr/>
          <p:nvPr/>
        </p:nvSpPr>
        <p:spPr>
          <a:xfrm>
            <a:off x="0" y="2286000"/>
            <a:ext cx="228600" cy="2286000"/>
          </a:xfrm>
          <a:custGeom>
            <a:avLst/>
            <a:gdLst>
              <a:gd name="connsiteX0" fmla="*/ 0 w 228600"/>
              <a:gd name="connsiteY0" fmla="*/ 2286000 h 2286000"/>
              <a:gd name="connsiteX1" fmla="*/ 228600 w 228600"/>
              <a:gd name="connsiteY1" fmla="*/ 2286000 h 2286000"/>
              <a:gd name="connsiteX2" fmla="*/ 228600 w 228600"/>
              <a:gd name="connsiteY2" fmla="*/ 0 h 2286000"/>
              <a:gd name="connsiteX3" fmla="*/ 0 w 228600"/>
              <a:gd name="connsiteY3" fmla="*/ 0 h 2286000"/>
              <a:gd name="connsiteX4" fmla="*/ 0 w 228600"/>
              <a:gd name="connsiteY4" fmla="*/ 2286000 h 2286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28600" h="2286000">
                <a:moveTo>
                  <a:pt x="0" y="2286000"/>
                </a:moveTo>
                <a:lnTo>
                  <a:pt x="228600" y="2286000"/>
                </a:lnTo>
                <a:lnTo>
                  <a:pt x="228600" y="0"/>
                </a:lnTo>
                <a:lnTo>
                  <a:pt x="0" y="0"/>
                </a:lnTo>
                <a:lnTo>
                  <a:pt x="0" y="2286000"/>
                </a:lnTo>
              </a:path>
            </a:pathLst>
          </a:custGeom>
          <a:solidFill>
            <a:srgbClr val="FF99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Freeform 3"/>
          <p:cNvSpPr/>
          <p:nvPr/>
        </p:nvSpPr>
        <p:spPr>
          <a:xfrm>
            <a:off x="0" y="4572000"/>
            <a:ext cx="228600" cy="2286000"/>
          </a:xfrm>
          <a:custGeom>
            <a:avLst/>
            <a:gdLst>
              <a:gd name="connsiteX0" fmla="*/ 0 w 228600"/>
              <a:gd name="connsiteY0" fmla="*/ 2286000 h 2286000"/>
              <a:gd name="connsiteX1" fmla="*/ 228600 w 228600"/>
              <a:gd name="connsiteY1" fmla="*/ 2286000 h 2286000"/>
              <a:gd name="connsiteX2" fmla="*/ 228600 w 228600"/>
              <a:gd name="connsiteY2" fmla="*/ 0 h 2286000"/>
              <a:gd name="connsiteX3" fmla="*/ 0 w 228600"/>
              <a:gd name="connsiteY3" fmla="*/ 0 h 2286000"/>
              <a:gd name="connsiteX4" fmla="*/ 0 w 228600"/>
              <a:gd name="connsiteY4" fmla="*/ 2286000 h 2286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28600" h="2286000">
                <a:moveTo>
                  <a:pt x="0" y="2286000"/>
                </a:moveTo>
                <a:lnTo>
                  <a:pt x="228600" y="2286000"/>
                </a:lnTo>
                <a:lnTo>
                  <a:pt x="228600" y="0"/>
                </a:lnTo>
                <a:lnTo>
                  <a:pt x="0" y="0"/>
                </a:lnTo>
                <a:lnTo>
                  <a:pt x="0" y="2286000"/>
                </a:lnTo>
              </a:path>
            </a:pathLst>
          </a:custGeom>
          <a:solidFill>
            <a:srgbClr val="666699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Freeform 3"/>
          <p:cNvSpPr/>
          <p:nvPr/>
        </p:nvSpPr>
        <p:spPr>
          <a:xfrm>
            <a:off x="450850" y="271018"/>
            <a:ext cx="8242300" cy="1152652"/>
          </a:xfrm>
          <a:custGeom>
            <a:avLst/>
            <a:gdLst>
              <a:gd name="connsiteX0" fmla="*/ 6350 w 8242300"/>
              <a:gd name="connsiteY0" fmla="*/ 6350 h 1152652"/>
              <a:gd name="connsiteX1" fmla="*/ 8235950 w 8242300"/>
              <a:gd name="connsiteY1" fmla="*/ 6350 h 1152652"/>
              <a:gd name="connsiteX2" fmla="*/ 8235950 w 8242300"/>
              <a:gd name="connsiteY2" fmla="*/ 1146302 h 1152652"/>
              <a:gd name="connsiteX3" fmla="*/ 6350 w 8242300"/>
              <a:gd name="connsiteY3" fmla="*/ 1146302 h 1152652"/>
              <a:gd name="connsiteX4" fmla="*/ 6350 w 8242300"/>
              <a:gd name="connsiteY4" fmla="*/ 6350 h 115265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8242300" h="1152652">
                <a:moveTo>
                  <a:pt x="6350" y="6350"/>
                </a:moveTo>
                <a:lnTo>
                  <a:pt x="8235950" y="6350"/>
                </a:lnTo>
                <a:lnTo>
                  <a:pt x="8235950" y="1146302"/>
                </a:lnTo>
                <a:lnTo>
                  <a:pt x="6350" y="1146302"/>
                </a:lnTo>
                <a:lnTo>
                  <a:pt x="6350" y="6350"/>
                </a:lnTo>
              </a:path>
            </a:pathLst>
          </a:custGeom>
          <a:solidFill>
            <a:srgbClr val="000000">
              <a:alpha val="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Freeform 3"/>
          <p:cNvSpPr/>
          <p:nvPr/>
        </p:nvSpPr>
        <p:spPr>
          <a:xfrm>
            <a:off x="2102231" y="3054096"/>
            <a:ext cx="4937759" cy="18288"/>
          </a:xfrm>
          <a:custGeom>
            <a:avLst/>
            <a:gdLst>
              <a:gd name="connsiteX0" fmla="*/ 0 w 4937759"/>
              <a:gd name="connsiteY0" fmla="*/ 0 h 18288"/>
              <a:gd name="connsiteX1" fmla="*/ 1645920 w 4937759"/>
              <a:gd name="connsiteY1" fmla="*/ 0 h 18288"/>
              <a:gd name="connsiteX2" fmla="*/ 3291840 w 4937759"/>
              <a:gd name="connsiteY2" fmla="*/ 0 h 18288"/>
              <a:gd name="connsiteX3" fmla="*/ 4937759 w 4937759"/>
              <a:gd name="connsiteY3" fmla="*/ 0 h 18288"/>
              <a:gd name="connsiteX4" fmla="*/ 4937759 w 4937759"/>
              <a:gd name="connsiteY4" fmla="*/ 18288 h 18288"/>
              <a:gd name="connsiteX5" fmla="*/ 3291840 w 4937759"/>
              <a:gd name="connsiteY5" fmla="*/ 18288 h 18288"/>
              <a:gd name="connsiteX6" fmla="*/ 1645920 w 4937759"/>
              <a:gd name="connsiteY6" fmla="*/ 18288 h 18288"/>
              <a:gd name="connsiteX7" fmla="*/ 0 w 4937759"/>
              <a:gd name="connsiteY7" fmla="*/ 18288 h 18288"/>
              <a:gd name="connsiteX8" fmla="*/ 0 w 4937759"/>
              <a:gd name="connsiteY8" fmla="*/ 0 h 1828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4937759" h="18288">
                <a:moveTo>
                  <a:pt x="0" y="0"/>
                </a:moveTo>
                <a:lnTo>
                  <a:pt x="1645920" y="0"/>
                </a:lnTo>
                <a:lnTo>
                  <a:pt x="3291840" y="0"/>
                </a:lnTo>
                <a:lnTo>
                  <a:pt x="4937759" y="0"/>
                </a:lnTo>
                <a:lnTo>
                  <a:pt x="4937759" y="18288"/>
                </a:lnTo>
                <a:lnTo>
                  <a:pt x="3291840" y="18288"/>
                </a:lnTo>
                <a:lnTo>
                  <a:pt x="1645920" y="18288"/>
                </a:lnTo>
                <a:lnTo>
                  <a:pt x="0" y="18288"/>
                </a:lnTo>
                <a:lnTo>
                  <a:pt x="0" y="0"/>
                </a:lnTo>
              </a:path>
            </a:pathLst>
          </a:custGeom>
          <a:solidFill>
            <a:srgbClr val="00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Freeform 3"/>
          <p:cNvSpPr/>
          <p:nvPr/>
        </p:nvSpPr>
        <p:spPr>
          <a:xfrm>
            <a:off x="2675255" y="4078224"/>
            <a:ext cx="3791712" cy="18288"/>
          </a:xfrm>
          <a:custGeom>
            <a:avLst/>
            <a:gdLst>
              <a:gd name="connsiteX0" fmla="*/ 0 w 3791712"/>
              <a:gd name="connsiteY0" fmla="*/ 0 h 18288"/>
              <a:gd name="connsiteX1" fmla="*/ 1895855 w 3791712"/>
              <a:gd name="connsiteY1" fmla="*/ 0 h 18288"/>
              <a:gd name="connsiteX2" fmla="*/ 3791712 w 3791712"/>
              <a:gd name="connsiteY2" fmla="*/ 0 h 18288"/>
              <a:gd name="connsiteX3" fmla="*/ 3791712 w 3791712"/>
              <a:gd name="connsiteY3" fmla="*/ 18288 h 18288"/>
              <a:gd name="connsiteX4" fmla="*/ 1895855 w 3791712"/>
              <a:gd name="connsiteY4" fmla="*/ 18288 h 18288"/>
              <a:gd name="connsiteX5" fmla="*/ 0 w 3791712"/>
              <a:gd name="connsiteY5" fmla="*/ 18288 h 18288"/>
              <a:gd name="connsiteX6" fmla="*/ 0 w 3791712"/>
              <a:gd name="connsiteY6" fmla="*/ 0 h 1828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791712" h="18288">
                <a:moveTo>
                  <a:pt x="0" y="0"/>
                </a:moveTo>
                <a:lnTo>
                  <a:pt x="1895855" y="0"/>
                </a:lnTo>
                <a:lnTo>
                  <a:pt x="3791712" y="0"/>
                </a:lnTo>
                <a:lnTo>
                  <a:pt x="3791712" y="18288"/>
                </a:lnTo>
                <a:lnTo>
                  <a:pt x="1895855" y="18288"/>
                </a:lnTo>
                <a:lnTo>
                  <a:pt x="0" y="18288"/>
                </a:lnTo>
                <a:lnTo>
                  <a:pt x="0" y="0"/>
                </a:lnTo>
              </a:path>
            </a:pathLst>
          </a:custGeom>
          <a:solidFill>
            <a:srgbClr val="00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Freeform 3"/>
          <p:cNvSpPr/>
          <p:nvPr/>
        </p:nvSpPr>
        <p:spPr>
          <a:xfrm>
            <a:off x="2899283" y="4590288"/>
            <a:ext cx="3345180" cy="18288"/>
          </a:xfrm>
          <a:custGeom>
            <a:avLst/>
            <a:gdLst>
              <a:gd name="connsiteX0" fmla="*/ 0 w 3345180"/>
              <a:gd name="connsiteY0" fmla="*/ 0 h 18288"/>
              <a:gd name="connsiteX1" fmla="*/ 1672590 w 3345180"/>
              <a:gd name="connsiteY1" fmla="*/ 0 h 18288"/>
              <a:gd name="connsiteX2" fmla="*/ 3345180 w 3345180"/>
              <a:gd name="connsiteY2" fmla="*/ 0 h 18288"/>
              <a:gd name="connsiteX3" fmla="*/ 3345180 w 3345180"/>
              <a:gd name="connsiteY3" fmla="*/ 18288 h 18288"/>
              <a:gd name="connsiteX4" fmla="*/ 1672590 w 3345180"/>
              <a:gd name="connsiteY4" fmla="*/ 18288 h 18288"/>
              <a:gd name="connsiteX5" fmla="*/ 0 w 3345180"/>
              <a:gd name="connsiteY5" fmla="*/ 18288 h 18288"/>
              <a:gd name="connsiteX6" fmla="*/ 0 w 3345180"/>
              <a:gd name="connsiteY6" fmla="*/ 0 h 1828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345180" h="18288">
                <a:moveTo>
                  <a:pt x="0" y="0"/>
                </a:moveTo>
                <a:lnTo>
                  <a:pt x="1672590" y="0"/>
                </a:lnTo>
                <a:lnTo>
                  <a:pt x="3345180" y="0"/>
                </a:lnTo>
                <a:lnTo>
                  <a:pt x="3345180" y="18288"/>
                </a:lnTo>
                <a:lnTo>
                  <a:pt x="1672590" y="18288"/>
                </a:lnTo>
                <a:lnTo>
                  <a:pt x="0" y="18288"/>
                </a:lnTo>
                <a:lnTo>
                  <a:pt x="0" y="0"/>
                </a:lnTo>
              </a:path>
            </a:pathLst>
          </a:custGeom>
          <a:solidFill>
            <a:srgbClr val="00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Freeform 3"/>
          <p:cNvSpPr/>
          <p:nvPr/>
        </p:nvSpPr>
        <p:spPr>
          <a:xfrm>
            <a:off x="1878203" y="5102352"/>
            <a:ext cx="5385815" cy="18288"/>
          </a:xfrm>
          <a:custGeom>
            <a:avLst/>
            <a:gdLst>
              <a:gd name="connsiteX0" fmla="*/ 0 w 5385815"/>
              <a:gd name="connsiteY0" fmla="*/ 0 h 18288"/>
              <a:gd name="connsiteX1" fmla="*/ 1795272 w 5385815"/>
              <a:gd name="connsiteY1" fmla="*/ 0 h 18288"/>
              <a:gd name="connsiteX2" fmla="*/ 3590543 w 5385815"/>
              <a:gd name="connsiteY2" fmla="*/ 0 h 18288"/>
              <a:gd name="connsiteX3" fmla="*/ 5385815 w 5385815"/>
              <a:gd name="connsiteY3" fmla="*/ 0 h 18288"/>
              <a:gd name="connsiteX4" fmla="*/ 5385815 w 5385815"/>
              <a:gd name="connsiteY4" fmla="*/ 18288 h 18288"/>
              <a:gd name="connsiteX5" fmla="*/ 3590543 w 5385815"/>
              <a:gd name="connsiteY5" fmla="*/ 18288 h 18288"/>
              <a:gd name="connsiteX6" fmla="*/ 1795272 w 5385815"/>
              <a:gd name="connsiteY6" fmla="*/ 18288 h 18288"/>
              <a:gd name="connsiteX7" fmla="*/ 0 w 5385815"/>
              <a:gd name="connsiteY7" fmla="*/ 18288 h 18288"/>
              <a:gd name="connsiteX8" fmla="*/ 0 w 5385815"/>
              <a:gd name="connsiteY8" fmla="*/ 0 h 1828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5385815" h="18288">
                <a:moveTo>
                  <a:pt x="0" y="0"/>
                </a:moveTo>
                <a:lnTo>
                  <a:pt x="1795272" y="0"/>
                </a:lnTo>
                <a:lnTo>
                  <a:pt x="3590543" y="0"/>
                </a:lnTo>
                <a:lnTo>
                  <a:pt x="5385815" y="0"/>
                </a:lnTo>
                <a:lnTo>
                  <a:pt x="5385815" y="18288"/>
                </a:lnTo>
                <a:lnTo>
                  <a:pt x="3590543" y="18288"/>
                </a:lnTo>
                <a:lnTo>
                  <a:pt x="1795272" y="18288"/>
                </a:lnTo>
                <a:lnTo>
                  <a:pt x="0" y="18288"/>
                </a:lnTo>
                <a:lnTo>
                  <a:pt x="0" y="0"/>
                </a:lnTo>
              </a:path>
            </a:pathLst>
          </a:custGeom>
          <a:solidFill>
            <a:srgbClr val="00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TextBox 1"/>
          <p:cNvSpPr txBox="1"/>
          <p:nvPr/>
        </p:nvSpPr>
        <p:spPr>
          <a:xfrm>
            <a:off x="546100" y="673100"/>
            <a:ext cx="4800600" cy="749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5900"/>
              </a:lnSpc>
              <a:tabLst/>
            </a:pPr>
            <a:r>
              <a:rPr lang="en-US" altLang="zh-CN" sz="4404" dirty="0" smtClean="0">
                <a:solidFill>
                  <a:srgbClr val="666699"/>
                </a:solidFill>
                <a:latin typeface="Times New Roman" pitchFamily="18" charset="0"/>
                <a:cs typeface="Times New Roman" pitchFamily="18" charset="0"/>
              </a:rPr>
              <a:t>New</a:t>
            </a:r>
            <a:r>
              <a:rPr lang="en-US" altLang="zh-CN" sz="440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4404" dirty="0" smtClean="0">
                <a:solidFill>
                  <a:srgbClr val="666699"/>
                </a:solidFill>
                <a:latin typeface="Times New Roman" pitchFamily="18" charset="0"/>
                <a:cs typeface="Times New Roman" pitchFamily="18" charset="0"/>
              </a:rPr>
              <a:t>Societal</a:t>
            </a:r>
            <a:r>
              <a:rPr lang="en-US" altLang="zh-CN" sz="440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4404" dirty="0" smtClean="0">
                <a:solidFill>
                  <a:srgbClr val="666699"/>
                </a:solidFill>
                <a:latin typeface="Times New Roman" pitchFamily="18" charset="0"/>
                <a:cs typeface="Times New Roman" pitchFamily="18" charset="0"/>
              </a:rPr>
              <a:t>Models</a:t>
            </a:r>
          </a:p>
        </p:txBody>
      </p:sp>
      <p:sp>
        <p:nvSpPr>
          <p:cNvPr id="13" name="TextBox 1"/>
          <p:cNvSpPr txBox="1"/>
          <p:nvPr/>
        </p:nvSpPr>
        <p:spPr>
          <a:xfrm>
            <a:off x="1955800" y="1638300"/>
            <a:ext cx="5207000" cy="482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800"/>
              </a:lnSpc>
              <a:tabLst/>
            </a:pP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장애는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어떻게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극복될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수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있을까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?</a:t>
            </a:r>
          </a:p>
        </p:txBody>
      </p:sp>
      <p:sp>
        <p:nvSpPr>
          <p:cNvPr id="14" name="TextBox 1"/>
          <p:cNvSpPr txBox="1"/>
          <p:nvPr/>
        </p:nvSpPr>
        <p:spPr>
          <a:xfrm>
            <a:off x="2095500" y="2717800"/>
            <a:ext cx="4940300" cy="355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800"/>
              </a:lnSpc>
              <a:tabLst/>
            </a:pPr>
            <a:r>
              <a:rPr lang="en-US" altLang="zh-CN" sz="2796" b="1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사회가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b="1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제공한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b="1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이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b="1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차별과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b="1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곤란은</a:t>
            </a:r>
          </a:p>
        </p:txBody>
      </p:sp>
      <p:sp>
        <p:nvSpPr>
          <p:cNvPr id="15" name="TextBox 1"/>
          <p:cNvSpPr txBox="1"/>
          <p:nvPr/>
        </p:nvSpPr>
        <p:spPr>
          <a:xfrm>
            <a:off x="990600" y="3225800"/>
            <a:ext cx="7137400" cy="355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800"/>
              </a:lnSpc>
              <a:tabLst/>
            </a:pP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개인의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불굴의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재활의지와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노력으로가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아니라</a:t>
            </a:r>
          </a:p>
        </p:txBody>
      </p:sp>
      <p:sp>
        <p:nvSpPr>
          <p:cNvPr id="16" name="TextBox 1"/>
          <p:cNvSpPr txBox="1"/>
          <p:nvPr/>
        </p:nvSpPr>
        <p:spPr>
          <a:xfrm>
            <a:off x="2667000" y="3746500"/>
            <a:ext cx="3784600" cy="355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800"/>
              </a:lnSpc>
              <a:tabLst/>
            </a:pPr>
            <a:r>
              <a:rPr lang="en-US" altLang="zh-CN" sz="2796" b="1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그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b="1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환경을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b="1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제공한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b="1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사회가</a:t>
            </a:r>
          </a:p>
        </p:txBody>
      </p:sp>
      <p:sp>
        <p:nvSpPr>
          <p:cNvPr id="17" name="TextBox 1"/>
          <p:cNvSpPr txBox="1"/>
          <p:nvPr/>
        </p:nvSpPr>
        <p:spPr>
          <a:xfrm>
            <a:off x="2895600" y="4254500"/>
            <a:ext cx="3340100" cy="355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800"/>
              </a:lnSpc>
              <a:tabLst/>
            </a:pPr>
            <a:r>
              <a:rPr lang="en-US" altLang="zh-CN" sz="2796" b="1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그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b="1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환경을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b="1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제거함으로</a:t>
            </a:r>
          </a:p>
        </p:txBody>
      </p:sp>
      <p:sp>
        <p:nvSpPr>
          <p:cNvPr id="18" name="TextBox 1"/>
          <p:cNvSpPr txBox="1"/>
          <p:nvPr/>
        </p:nvSpPr>
        <p:spPr>
          <a:xfrm>
            <a:off x="1866900" y="4699000"/>
            <a:ext cx="5384800" cy="5080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4000"/>
              </a:lnSpc>
              <a:tabLst/>
            </a:pPr>
            <a:r>
              <a:rPr lang="en-US" altLang="zh-CN" sz="2796" b="1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줄어들거나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b="1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사라질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b="1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수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b="1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있는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b="1" dirty="0" smtClean="0">
                <a:solidFill>
                  <a:srgbClr val="000000"/>
                </a:solidFill>
                <a:latin typeface="굴림" pitchFamily="18" charset="0"/>
                <a:cs typeface="굴림" pitchFamily="18" charset="0"/>
              </a:rPr>
              <a:t>것이다</a:t>
            </a:r>
            <a:r>
              <a:rPr lang="en-US" altLang="zh-CN" sz="27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6" b="1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.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0" y="0"/>
            <a:ext cx="9144000" cy="6858000"/>
          </a:xfrm>
          <a:custGeom>
            <a:avLst/>
            <a:gdLst>
              <a:gd name="connsiteX0" fmla="*/ 0 w 9144000"/>
              <a:gd name="connsiteY0" fmla="*/ 6858000 h 6858000"/>
              <a:gd name="connsiteX1" fmla="*/ 9144000 w 9144000"/>
              <a:gd name="connsiteY1" fmla="*/ 6858000 h 6858000"/>
              <a:gd name="connsiteX2" fmla="*/ 9144000 w 9144000"/>
              <a:gd name="connsiteY2" fmla="*/ 0 h 6858000"/>
              <a:gd name="connsiteX3" fmla="*/ 0 w 9144000"/>
              <a:gd name="connsiteY3" fmla="*/ 0 h 6858000"/>
              <a:gd name="connsiteX4" fmla="*/ 0 w 9144000"/>
              <a:gd name="connsiteY4" fmla="*/ 6858000 h 6858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9144000" h="6858000">
                <a:moveTo>
                  <a:pt x="0" y="6858000"/>
                </a:moveTo>
                <a:lnTo>
                  <a:pt x="9144000" y="6858000"/>
                </a:lnTo>
                <a:lnTo>
                  <a:pt x="9144000" y="0"/>
                </a:lnTo>
                <a:lnTo>
                  <a:pt x="0" y="0"/>
                </a:lnTo>
                <a:lnTo>
                  <a:pt x="0" y="685800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Freeform 3"/>
          <p:cNvSpPr/>
          <p:nvPr/>
        </p:nvSpPr>
        <p:spPr>
          <a:xfrm>
            <a:off x="0" y="0"/>
            <a:ext cx="228600" cy="2286000"/>
          </a:xfrm>
          <a:custGeom>
            <a:avLst/>
            <a:gdLst>
              <a:gd name="connsiteX0" fmla="*/ 0 w 228600"/>
              <a:gd name="connsiteY0" fmla="*/ 2286000 h 2286000"/>
              <a:gd name="connsiteX1" fmla="*/ 228600 w 228600"/>
              <a:gd name="connsiteY1" fmla="*/ 2286000 h 2286000"/>
              <a:gd name="connsiteX2" fmla="*/ 228600 w 228600"/>
              <a:gd name="connsiteY2" fmla="*/ 0 h 2286000"/>
              <a:gd name="connsiteX3" fmla="*/ 0 w 228600"/>
              <a:gd name="connsiteY3" fmla="*/ 0 h 2286000"/>
              <a:gd name="connsiteX4" fmla="*/ 0 w 228600"/>
              <a:gd name="connsiteY4" fmla="*/ 2286000 h 2286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28600" h="2286000">
                <a:moveTo>
                  <a:pt x="0" y="2286000"/>
                </a:moveTo>
                <a:lnTo>
                  <a:pt x="228600" y="2286000"/>
                </a:lnTo>
                <a:lnTo>
                  <a:pt x="228600" y="0"/>
                </a:lnTo>
                <a:lnTo>
                  <a:pt x="0" y="0"/>
                </a:lnTo>
                <a:lnTo>
                  <a:pt x="0" y="2286000"/>
                </a:lnTo>
              </a:path>
            </a:pathLst>
          </a:custGeom>
          <a:solidFill>
            <a:srgbClr val="FFCC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Freeform 3"/>
          <p:cNvSpPr/>
          <p:nvPr/>
        </p:nvSpPr>
        <p:spPr>
          <a:xfrm>
            <a:off x="448437" y="1439037"/>
            <a:ext cx="8096250" cy="38100"/>
          </a:xfrm>
          <a:custGeom>
            <a:avLst/>
            <a:gdLst>
              <a:gd name="connsiteX0" fmla="*/ 9525 w 8096250"/>
              <a:gd name="connsiteY0" fmla="*/ 9525 h 38100"/>
              <a:gd name="connsiteX1" fmla="*/ 8086725 w 8096250"/>
              <a:gd name="connsiteY1" fmla="*/ 9525 h 381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8096250" h="38100">
                <a:moveTo>
                  <a:pt x="9525" y="9525"/>
                </a:moveTo>
                <a:lnTo>
                  <a:pt x="8086725" y="9525"/>
                </a:lnTo>
              </a:path>
            </a:pathLst>
          </a:custGeom>
          <a:ln w="12700">
            <a:solidFill>
              <a:srgbClr val="666699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Freeform 3"/>
          <p:cNvSpPr/>
          <p:nvPr/>
        </p:nvSpPr>
        <p:spPr>
          <a:xfrm>
            <a:off x="0" y="2286000"/>
            <a:ext cx="228600" cy="2286000"/>
          </a:xfrm>
          <a:custGeom>
            <a:avLst/>
            <a:gdLst>
              <a:gd name="connsiteX0" fmla="*/ 0 w 228600"/>
              <a:gd name="connsiteY0" fmla="*/ 2286000 h 2286000"/>
              <a:gd name="connsiteX1" fmla="*/ 228600 w 228600"/>
              <a:gd name="connsiteY1" fmla="*/ 2286000 h 2286000"/>
              <a:gd name="connsiteX2" fmla="*/ 228600 w 228600"/>
              <a:gd name="connsiteY2" fmla="*/ 0 h 2286000"/>
              <a:gd name="connsiteX3" fmla="*/ 0 w 228600"/>
              <a:gd name="connsiteY3" fmla="*/ 0 h 2286000"/>
              <a:gd name="connsiteX4" fmla="*/ 0 w 228600"/>
              <a:gd name="connsiteY4" fmla="*/ 2286000 h 2286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28600" h="2286000">
                <a:moveTo>
                  <a:pt x="0" y="2286000"/>
                </a:moveTo>
                <a:lnTo>
                  <a:pt x="228600" y="2286000"/>
                </a:lnTo>
                <a:lnTo>
                  <a:pt x="228600" y="0"/>
                </a:lnTo>
                <a:lnTo>
                  <a:pt x="0" y="0"/>
                </a:lnTo>
                <a:lnTo>
                  <a:pt x="0" y="2286000"/>
                </a:lnTo>
              </a:path>
            </a:pathLst>
          </a:custGeom>
          <a:solidFill>
            <a:srgbClr val="FF99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Freeform 3"/>
          <p:cNvSpPr/>
          <p:nvPr/>
        </p:nvSpPr>
        <p:spPr>
          <a:xfrm>
            <a:off x="0" y="4572000"/>
            <a:ext cx="228600" cy="2286000"/>
          </a:xfrm>
          <a:custGeom>
            <a:avLst/>
            <a:gdLst>
              <a:gd name="connsiteX0" fmla="*/ 0 w 228600"/>
              <a:gd name="connsiteY0" fmla="*/ 2286000 h 2286000"/>
              <a:gd name="connsiteX1" fmla="*/ 228600 w 228600"/>
              <a:gd name="connsiteY1" fmla="*/ 2286000 h 2286000"/>
              <a:gd name="connsiteX2" fmla="*/ 228600 w 228600"/>
              <a:gd name="connsiteY2" fmla="*/ 0 h 2286000"/>
              <a:gd name="connsiteX3" fmla="*/ 0 w 228600"/>
              <a:gd name="connsiteY3" fmla="*/ 0 h 2286000"/>
              <a:gd name="connsiteX4" fmla="*/ 0 w 228600"/>
              <a:gd name="connsiteY4" fmla="*/ 2286000 h 2286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28600" h="2286000">
                <a:moveTo>
                  <a:pt x="0" y="2286000"/>
                </a:moveTo>
                <a:lnTo>
                  <a:pt x="228600" y="2286000"/>
                </a:lnTo>
                <a:lnTo>
                  <a:pt x="228600" y="0"/>
                </a:lnTo>
                <a:lnTo>
                  <a:pt x="0" y="0"/>
                </a:lnTo>
                <a:lnTo>
                  <a:pt x="0" y="2286000"/>
                </a:lnTo>
              </a:path>
            </a:pathLst>
          </a:custGeom>
          <a:solidFill>
            <a:srgbClr val="666699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209800" y="2755900"/>
            <a:ext cx="4711700" cy="1257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900"/>
              </a:lnSpc>
              <a:tabLst/>
            </a:pPr>
            <a:r>
              <a:rPr lang="en-US" altLang="zh-CN" sz="7200" b="1" dirty="0" smtClean="0">
                <a:solidFill>
                  <a:srgbClr val="666699"/>
                </a:solidFill>
                <a:latin typeface="굴림" pitchFamily="18" charset="0"/>
                <a:cs typeface="굴림" pitchFamily="18" charset="0"/>
              </a:rPr>
              <a:t>감사합니다</a:t>
            </a:r>
            <a:r>
              <a:rPr lang="en-US" altLang="zh-CN" sz="7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7200" b="1" dirty="0" smtClean="0">
                <a:solidFill>
                  <a:srgbClr val="666699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774</Words>
  <Application>Microsoft Office PowerPoint</Application>
  <PresentationFormat>화면 슬라이드 쇼(4:3)</PresentationFormat>
  <Paragraphs>244</Paragraphs>
  <Slides>26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26</vt:i4>
      </vt:variant>
    </vt:vector>
  </HeadingPairs>
  <TitlesOfParts>
    <vt:vector size="35" baseType="lpstr">
      <vt:lpstr>宋体</vt:lpstr>
      <vt:lpstr>굴림</vt:lpstr>
      <vt:lpstr>맑은 고딕</vt:lpstr>
      <vt:lpstr>Arial</vt:lpstr>
      <vt:lpstr>Calibri</vt:lpstr>
      <vt:lpstr>Tahoma</vt:lpstr>
      <vt:lpstr>Times New Roman</vt:lpstr>
      <vt:lpstr>Wingdings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학생처</dc:creator>
  <cp:lastModifiedBy>학생처</cp:lastModifiedBy>
  <cp:revision>4</cp:revision>
  <dcterms:created xsi:type="dcterms:W3CDTF">2006-08-16T00:00:00Z</dcterms:created>
  <dcterms:modified xsi:type="dcterms:W3CDTF">2020-08-21T01:47:25Z</dcterms:modified>
</cp:coreProperties>
</file>