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71" r:id="rId4"/>
    <p:sldId id="272" r:id="rId5"/>
    <p:sldId id="273" r:id="rId6"/>
    <p:sldId id="274" r:id="rId7"/>
    <p:sldId id="275" r:id="rId8"/>
    <p:sldId id="276" r:id="rId9"/>
    <p:sldId id="258" r:id="rId10"/>
    <p:sldId id="277" r:id="rId11"/>
    <p:sldId id="259" r:id="rId12"/>
    <p:sldId id="260" r:id="rId13"/>
    <p:sldId id="27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92"/>
    <p:restoredTop sz="94022" autoAdjust="0"/>
  </p:normalViewPr>
  <p:slideViewPr>
    <p:cSldViewPr snapToObjects="1">
      <p:cViewPr varScale="1">
        <p:scale>
          <a:sx n="84" d="100"/>
          <a:sy n="84" d="100"/>
        </p:scale>
        <p:origin x="96" y="414"/>
      </p:cViewPr>
      <p:guideLst>
        <p:guide orient="horz" pos="2159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5786478"/>
            <a:ext cx="12191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그림 57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4400" y="1641600"/>
            <a:ext cx="3314700" cy="4759200"/>
          </a:xfrm>
          <a:prstGeom prst="rect">
            <a:avLst/>
          </a:prstGeom>
        </p:spPr>
      </p:pic>
      <p:pic>
        <p:nvPicPr>
          <p:cNvPr id="56" name="그림 55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047978" y="3857628"/>
            <a:ext cx="8420122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49815" y="5107445"/>
            <a:ext cx="8418285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그림 62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61" name="자유형 60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3" y="4692652"/>
            <a:ext cx="103631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4143380"/>
            <a:ext cx="103631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그룹 65"/>
          <p:cNvGrpSpPr/>
          <p:nvPr/>
        </p:nvGrpSpPr>
        <p:grpSpPr>
          <a:xfrm>
            <a:off x="1115567" y="414998"/>
            <a:ext cx="3960702" cy="3398890"/>
            <a:chOff x="1115567" y="414998"/>
            <a:chExt cx="3960702" cy="3398890"/>
          </a:xfrm>
        </p:grpSpPr>
        <p:pic>
          <p:nvPicPr>
            <p:cNvPr id="65" name="그림 64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자유형 53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ah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그림 63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내용 개체 틀 6"/>
          <p:cNvSpPr>
            <a:spLocks noGrp="1"/>
          </p:cNvSpPr>
          <p:nvPr>
            <p:ph sz="quarter" idx="13"/>
          </p:nvPr>
        </p:nvSpPr>
        <p:spPr>
          <a:xfrm>
            <a:off x="609598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4"/>
          </p:nvPr>
        </p:nvSpPr>
        <p:spPr>
          <a:xfrm>
            <a:off x="6241141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표 개체 틀 6"/>
          <p:cNvSpPr>
            <a:spLocks noGrp="1" noTextEdit="1"/>
          </p:cNvSpPr>
          <p:nvPr>
            <p:ph type="tbl" sz="quarter" idx="13"/>
          </p:nvPr>
        </p:nvSpPr>
        <p:spPr>
          <a:xfrm>
            <a:off x="666750" y="1214438"/>
            <a:ext cx="10858499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내용 개체 틀 6"/>
          <p:cNvSpPr>
            <a:spLocks noGrp="1"/>
          </p:cNvSpPr>
          <p:nvPr>
            <p:ph sz="quarter" idx="13"/>
          </p:nvPr>
        </p:nvSpPr>
        <p:spPr>
          <a:xfrm>
            <a:off x="609598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4"/>
          </p:nvPr>
        </p:nvSpPr>
        <p:spPr>
          <a:xfrm>
            <a:off x="6154057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16" name="내용 개체 틀 15"/>
          <p:cNvSpPr>
            <a:spLocks noGrp="1"/>
          </p:cNvSpPr>
          <p:nvPr>
            <p:ph sz="quarter" idx="15"/>
          </p:nvPr>
        </p:nvSpPr>
        <p:spPr>
          <a:xfrm>
            <a:off x="609598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17" name="내용 개체 틀 16"/>
          <p:cNvSpPr>
            <a:spLocks noGrp="1"/>
          </p:cNvSpPr>
          <p:nvPr>
            <p:ph sz="quarter" idx="16"/>
          </p:nvPr>
        </p:nvSpPr>
        <p:spPr>
          <a:xfrm>
            <a:off x="6154057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78191" y="287325"/>
            <a:ext cx="11235615" cy="6283350"/>
            <a:chOff x="358644" y="287325"/>
            <a:chExt cx="8426712" cy="6283350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모서리가 둥근 직사각형 9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모서리가 둥근 직사각형 48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모서리가 둥근 직사각형 55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자유형 71"/>
          <p:cNvSpPr/>
          <p:nvPr/>
        </p:nvSpPr>
        <p:spPr>
          <a:xfrm rot="303423">
            <a:off x="7995140" y="3775228"/>
            <a:ext cx="3252849" cy="1584723"/>
          </a:xfrm>
          <a:custGeom>
            <a:avLst/>
            <a:gdLst/>
            <a:ah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타원 59"/>
          <p:cNvSpPr/>
          <p:nvPr/>
        </p:nvSpPr>
        <p:spPr>
          <a:xfrm>
            <a:off x="763200" y="5072400"/>
            <a:ext cx="1152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타원 60"/>
          <p:cNvSpPr/>
          <p:nvPr/>
        </p:nvSpPr>
        <p:spPr>
          <a:xfrm>
            <a:off x="2095200" y="5216400"/>
            <a:ext cx="432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2289600" y="5648400"/>
            <a:ext cx="972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타원 64"/>
          <p:cNvSpPr/>
          <p:nvPr/>
        </p:nvSpPr>
        <p:spPr>
          <a:xfrm>
            <a:off x="6667200" y="4356000"/>
            <a:ext cx="540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타원 65"/>
          <p:cNvSpPr/>
          <p:nvPr/>
        </p:nvSpPr>
        <p:spPr>
          <a:xfrm>
            <a:off x="5371200" y="4168800"/>
            <a:ext cx="396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그룹 67"/>
          <p:cNvGrpSpPr/>
          <p:nvPr/>
        </p:nvGrpSpPr>
        <p:grpSpPr>
          <a:xfrm>
            <a:off x="4427981" y="4643446"/>
            <a:ext cx="7383057" cy="1979384"/>
            <a:chOff x="2714612" y="4643446"/>
            <a:chExt cx="6143668" cy="1979384"/>
          </a:xfrm>
        </p:grpSpPr>
        <p:sp>
          <p:nvSpPr>
            <p:cNvPr id="69" name="자유형 68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ah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자유형 69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ah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자유형 70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ah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66711" y="424543"/>
            <a:ext cx="10191821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13600" y="1141200"/>
            <a:ext cx="3506481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762622" y="5143512"/>
            <a:ext cx="4905408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76137" y="2532607"/>
            <a:ext cx="11435725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그림 10" descr="강아지_고양이.png"/>
          <p:cNvPicPr/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31000"/>
          </a:blip>
          <a:stretch>
            <a:fillRect/>
          </a:stretch>
        </p:blipFill>
        <p:spPr>
          <a:xfrm>
            <a:off x="572400" y="2642400"/>
            <a:ext cx="1299600" cy="12996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80571" y="2714620"/>
            <a:ext cx="11030855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양쪽 모서리가 둥근 사각형 6"/>
          <p:cNvSpPr/>
          <p:nvPr/>
        </p:nvSpPr>
        <p:spPr>
          <a:xfrm flipV="1">
            <a:off x="380959" y="4825234"/>
            <a:ext cx="1143007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/>
          </p:nvPr>
        </p:nvSpPr>
        <p:spPr>
          <a:xfrm>
            <a:off x="761962" y="714375"/>
            <a:ext cx="6095999" cy="3714750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</a:p>
          <a:p>
            <a:pPr lvl="0">
              <a:defRPr lang="ko-KR" altLang="en-US"/>
            </a:pPr>
            <a:r>
              <a:rPr lang="ko-KR" altLang="en-US"/>
              <a:t>둘째 목차</a:t>
            </a:r>
          </a:p>
          <a:p>
            <a:pPr lvl="0">
              <a:defRPr lang="ko-KR" altLang="en-US"/>
            </a:pPr>
            <a:r>
              <a:rPr lang="ko-KR" altLang="en-US"/>
              <a:t>셋째 목차</a:t>
            </a:r>
          </a:p>
          <a:p>
            <a:pPr lvl="0">
              <a:defRPr lang="ko-KR" altLang="en-US"/>
            </a:pPr>
            <a:r>
              <a:rPr lang="ko-KR" altLang="en-US"/>
              <a:t>넷째 목차</a:t>
            </a:r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8" name="자유형 7"/>
          <p:cNvSpPr/>
          <p:nvPr/>
        </p:nvSpPr>
        <p:spPr>
          <a:xfrm>
            <a:off x="8191514" y="1857364"/>
            <a:ext cx="3231858" cy="3883877"/>
          </a:xfrm>
          <a:custGeom>
            <a:avLst/>
            <a:gdLst/>
            <a:ahLst/>
            <a:cxnLst>
              <a:cxn ang="0">
                <a:pos x="385" y="138"/>
              </a:cxn>
              <a:cxn ang="0">
                <a:pos x="244" y="136"/>
              </a:cxn>
              <a:cxn ang="0">
                <a:pos x="132" y="10"/>
              </a:cxn>
              <a:cxn ang="0">
                <a:pos x="13" y="14"/>
              </a:cxn>
              <a:cxn ang="0">
                <a:pos x="16" y="63"/>
              </a:cxn>
              <a:cxn ang="0">
                <a:pos x="30" y="195"/>
              </a:cxn>
              <a:cxn ang="0">
                <a:pos x="60" y="234"/>
              </a:cxn>
              <a:cxn ang="0">
                <a:pos x="69" y="292"/>
              </a:cxn>
              <a:cxn ang="0">
                <a:pos x="83" y="397"/>
              </a:cxn>
              <a:cxn ang="0">
                <a:pos x="83" y="521"/>
              </a:cxn>
              <a:cxn ang="0">
                <a:pos x="91" y="639"/>
              </a:cxn>
              <a:cxn ang="0">
                <a:pos x="131" y="683"/>
              </a:cxn>
              <a:cxn ang="0">
                <a:pos x="147" y="729"/>
              </a:cxn>
              <a:cxn ang="0">
                <a:pos x="136" y="793"/>
              </a:cxn>
              <a:cxn ang="0">
                <a:pos x="164" y="952"/>
              </a:cxn>
              <a:cxn ang="0">
                <a:pos x="301" y="1184"/>
              </a:cxn>
              <a:cxn ang="0">
                <a:pos x="316" y="1303"/>
              </a:cxn>
              <a:cxn ang="0">
                <a:pos x="333" y="1419"/>
              </a:cxn>
              <a:cxn ang="0">
                <a:pos x="291" y="1483"/>
              </a:cxn>
              <a:cxn ang="0">
                <a:pos x="242" y="1503"/>
              </a:cxn>
              <a:cxn ang="0">
                <a:pos x="219" y="1550"/>
              </a:cxn>
              <a:cxn ang="0">
                <a:pos x="260" y="1596"/>
              </a:cxn>
              <a:cxn ang="0">
                <a:pos x="317" y="1612"/>
              </a:cxn>
              <a:cxn ang="0">
                <a:pos x="381" y="1582"/>
              </a:cxn>
              <a:cxn ang="0">
                <a:pos x="420" y="1596"/>
              </a:cxn>
              <a:cxn ang="0">
                <a:pos x="385" y="1668"/>
              </a:cxn>
              <a:cxn ang="0">
                <a:pos x="293" y="1745"/>
              </a:cxn>
              <a:cxn ang="0">
                <a:pos x="298" y="1797"/>
              </a:cxn>
              <a:cxn ang="0">
                <a:pos x="333" y="1825"/>
              </a:cxn>
              <a:cxn ang="0">
                <a:pos x="395" y="1837"/>
              </a:cxn>
              <a:cxn ang="0">
                <a:pos x="467" y="1815"/>
              </a:cxn>
              <a:cxn ang="0">
                <a:pos x="519" y="1774"/>
              </a:cxn>
              <a:cxn ang="0">
                <a:pos x="549" y="1672"/>
              </a:cxn>
              <a:cxn ang="0">
                <a:pos x="583" y="1567"/>
              </a:cxn>
              <a:cxn ang="0">
                <a:pos x="627" y="1517"/>
              </a:cxn>
              <a:cxn ang="0">
                <a:pos x="704" y="1553"/>
              </a:cxn>
              <a:cxn ang="0">
                <a:pos x="822" y="1534"/>
              </a:cxn>
              <a:cxn ang="0">
                <a:pos x="842" y="1565"/>
              </a:cxn>
              <a:cxn ang="0">
                <a:pos x="858" y="1621"/>
              </a:cxn>
              <a:cxn ang="0">
                <a:pos x="826" y="1704"/>
              </a:cxn>
              <a:cxn ang="0">
                <a:pos x="754" y="1748"/>
              </a:cxn>
              <a:cxn ang="0">
                <a:pos x="719" y="1818"/>
              </a:cxn>
              <a:cxn ang="0">
                <a:pos x="726" y="1881"/>
              </a:cxn>
              <a:cxn ang="0">
                <a:pos x="763" y="1901"/>
              </a:cxn>
              <a:cxn ang="0">
                <a:pos x="780" y="1926"/>
              </a:cxn>
              <a:cxn ang="0">
                <a:pos x="876" y="1902"/>
              </a:cxn>
              <a:cxn ang="0">
                <a:pos x="910" y="1854"/>
              </a:cxn>
              <a:cxn ang="0">
                <a:pos x="983" y="1722"/>
              </a:cxn>
              <a:cxn ang="0">
                <a:pos x="1071" y="1596"/>
              </a:cxn>
              <a:cxn ang="0">
                <a:pos x="1120" y="1498"/>
              </a:cxn>
              <a:cxn ang="0">
                <a:pos x="1168" y="1431"/>
              </a:cxn>
              <a:cxn ang="0">
                <a:pos x="1202" y="1376"/>
              </a:cxn>
              <a:cxn ang="0">
                <a:pos x="1118" y="1159"/>
              </a:cxn>
              <a:cxn ang="0">
                <a:pos x="1013" y="935"/>
              </a:cxn>
              <a:cxn ang="0">
                <a:pos x="802" y="721"/>
              </a:cxn>
              <a:cxn ang="0">
                <a:pos x="643" y="624"/>
              </a:cxn>
              <a:cxn ang="0">
                <a:pos x="563" y="536"/>
              </a:cxn>
              <a:cxn ang="0">
                <a:pos x="647" y="408"/>
              </a:cxn>
              <a:cxn ang="0">
                <a:pos x="706" y="339"/>
              </a:cxn>
              <a:cxn ang="0">
                <a:pos x="651" y="227"/>
              </a:cxn>
              <a:cxn ang="0">
                <a:pos x="558" y="184"/>
              </a:cxn>
            </a:cxnLst>
            <a:rect l="0" t="0" r="r" b="b"/>
            <a:pathLst>
              <a:path w="1202" h="1926">
                <a:moveTo>
                  <a:pt x="496" y="209"/>
                </a:moveTo>
                <a:lnTo>
                  <a:pt x="496" y="209"/>
                </a:lnTo>
                <a:lnTo>
                  <a:pt x="491" y="204"/>
                </a:lnTo>
                <a:lnTo>
                  <a:pt x="476" y="191"/>
                </a:lnTo>
                <a:lnTo>
                  <a:pt x="453" y="174"/>
                </a:lnTo>
                <a:lnTo>
                  <a:pt x="439" y="164"/>
                </a:lnTo>
                <a:lnTo>
                  <a:pt x="423" y="155"/>
                </a:lnTo>
                <a:lnTo>
                  <a:pt x="405" y="146"/>
                </a:lnTo>
                <a:lnTo>
                  <a:pt x="385" y="138"/>
                </a:lnTo>
                <a:lnTo>
                  <a:pt x="365" y="132"/>
                </a:lnTo>
                <a:lnTo>
                  <a:pt x="342" y="127"/>
                </a:lnTo>
                <a:lnTo>
                  <a:pt x="320" y="125"/>
                </a:lnTo>
                <a:lnTo>
                  <a:pt x="296" y="126"/>
                </a:lnTo>
                <a:lnTo>
                  <a:pt x="283" y="127"/>
                </a:lnTo>
                <a:lnTo>
                  <a:pt x="271" y="130"/>
                </a:lnTo>
                <a:lnTo>
                  <a:pt x="257" y="132"/>
                </a:lnTo>
                <a:lnTo>
                  <a:pt x="244" y="136"/>
                </a:lnTo>
                <a:lnTo>
                  <a:pt x="244" y="136"/>
                </a:lnTo>
                <a:lnTo>
                  <a:pt x="223" y="103"/>
                </a:lnTo>
                <a:lnTo>
                  <a:pt x="185" y="42"/>
                </a:lnTo>
                <a:lnTo>
                  <a:pt x="185" y="42"/>
                </a:lnTo>
                <a:lnTo>
                  <a:pt x="180" y="35"/>
                </a:lnTo>
                <a:lnTo>
                  <a:pt x="172" y="29"/>
                </a:lnTo>
                <a:lnTo>
                  <a:pt x="165" y="23"/>
                </a:lnTo>
                <a:lnTo>
                  <a:pt x="155" y="18"/>
                </a:lnTo>
                <a:lnTo>
                  <a:pt x="143" y="14"/>
                </a:lnTo>
                <a:lnTo>
                  <a:pt x="132" y="10"/>
                </a:lnTo>
                <a:lnTo>
                  <a:pt x="107" y="4"/>
                </a:lnTo>
                <a:lnTo>
                  <a:pt x="82" y="1"/>
                </a:lnTo>
                <a:lnTo>
                  <a:pt x="59" y="0"/>
                </a:lnTo>
                <a:lnTo>
                  <a:pt x="48" y="1"/>
                </a:lnTo>
                <a:lnTo>
                  <a:pt x="38" y="3"/>
                </a:lnTo>
                <a:lnTo>
                  <a:pt x="30" y="5"/>
                </a:lnTo>
                <a:lnTo>
                  <a:pt x="23" y="8"/>
                </a:lnTo>
                <a:lnTo>
                  <a:pt x="23" y="8"/>
                </a:lnTo>
                <a:lnTo>
                  <a:pt x="13" y="14"/>
                </a:lnTo>
                <a:lnTo>
                  <a:pt x="5" y="19"/>
                </a:lnTo>
                <a:lnTo>
                  <a:pt x="1" y="24"/>
                </a:lnTo>
                <a:lnTo>
                  <a:pt x="0" y="29"/>
                </a:lnTo>
                <a:lnTo>
                  <a:pt x="0" y="33"/>
                </a:lnTo>
                <a:lnTo>
                  <a:pt x="1" y="37"/>
                </a:lnTo>
                <a:lnTo>
                  <a:pt x="6" y="44"/>
                </a:lnTo>
                <a:lnTo>
                  <a:pt x="6" y="44"/>
                </a:lnTo>
                <a:lnTo>
                  <a:pt x="11" y="53"/>
                </a:lnTo>
                <a:lnTo>
                  <a:pt x="16" y="63"/>
                </a:lnTo>
                <a:lnTo>
                  <a:pt x="20" y="76"/>
                </a:lnTo>
                <a:lnTo>
                  <a:pt x="21" y="83"/>
                </a:lnTo>
                <a:lnTo>
                  <a:pt x="21" y="91"/>
                </a:lnTo>
                <a:lnTo>
                  <a:pt x="21" y="91"/>
                </a:lnTo>
                <a:lnTo>
                  <a:pt x="23" y="118"/>
                </a:lnTo>
                <a:lnTo>
                  <a:pt x="26" y="166"/>
                </a:lnTo>
                <a:lnTo>
                  <a:pt x="26" y="166"/>
                </a:lnTo>
                <a:lnTo>
                  <a:pt x="28" y="183"/>
                </a:lnTo>
                <a:lnTo>
                  <a:pt x="30" y="195"/>
                </a:lnTo>
                <a:lnTo>
                  <a:pt x="34" y="203"/>
                </a:lnTo>
                <a:lnTo>
                  <a:pt x="38" y="209"/>
                </a:lnTo>
                <a:lnTo>
                  <a:pt x="41" y="213"/>
                </a:lnTo>
                <a:lnTo>
                  <a:pt x="45" y="217"/>
                </a:lnTo>
                <a:lnTo>
                  <a:pt x="49" y="220"/>
                </a:lnTo>
                <a:lnTo>
                  <a:pt x="53" y="225"/>
                </a:lnTo>
                <a:lnTo>
                  <a:pt x="53" y="225"/>
                </a:lnTo>
                <a:lnTo>
                  <a:pt x="57" y="230"/>
                </a:lnTo>
                <a:lnTo>
                  <a:pt x="60" y="234"/>
                </a:lnTo>
                <a:lnTo>
                  <a:pt x="64" y="237"/>
                </a:lnTo>
                <a:lnTo>
                  <a:pt x="68" y="239"/>
                </a:lnTo>
                <a:lnTo>
                  <a:pt x="73" y="239"/>
                </a:lnTo>
                <a:lnTo>
                  <a:pt x="75" y="239"/>
                </a:lnTo>
                <a:lnTo>
                  <a:pt x="75" y="239"/>
                </a:lnTo>
                <a:lnTo>
                  <a:pt x="72" y="261"/>
                </a:lnTo>
                <a:lnTo>
                  <a:pt x="70" y="278"/>
                </a:lnTo>
                <a:lnTo>
                  <a:pt x="69" y="292"/>
                </a:lnTo>
                <a:lnTo>
                  <a:pt x="69" y="292"/>
                </a:lnTo>
                <a:lnTo>
                  <a:pt x="70" y="305"/>
                </a:lnTo>
                <a:lnTo>
                  <a:pt x="73" y="322"/>
                </a:lnTo>
                <a:lnTo>
                  <a:pt x="77" y="339"/>
                </a:lnTo>
                <a:lnTo>
                  <a:pt x="80" y="354"/>
                </a:lnTo>
                <a:lnTo>
                  <a:pt x="80" y="354"/>
                </a:lnTo>
                <a:lnTo>
                  <a:pt x="83" y="366"/>
                </a:lnTo>
                <a:lnTo>
                  <a:pt x="84" y="379"/>
                </a:lnTo>
                <a:lnTo>
                  <a:pt x="84" y="390"/>
                </a:lnTo>
                <a:lnTo>
                  <a:pt x="83" y="397"/>
                </a:lnTo>
                <a:lnTo>
                  <a:pt x="83" y="397"/>
                </a:lnTo>
                <a:lnTo>
                  <a:pt x="80" y="407"/>
                </a:lnTo>
                <a:lnTo>
                  <a:pt x="75" y="424"/>
                </a:lnTo>
                <a:lnTo>
                  <a:pt x="74" y="437"/>
                </a:lnTo>
                <a:lnTo>
                  <a:pt x="73" y="451"/>
                </a:lnTo>
                <a:lnTo>
                  <a:pt x="74" y="468"/>
                </a:lnTo>
                <a:lnTo>
                  <a:pt x="77" y="486"/>
                </a:lnTo>
                <a:lnTo>
                  <a:pt x="77" y="486"/>
                </a:lnTo>
                <a:lnTo>
                  <a:pt x="83" y="521"/>
                </a:lnTo>
                <a:lnTo>
                  <a:pt x="87" y="548"/>
                </a:lnTo>
                <a:lnTo>
                  <a:pt x="91" y="573"/>
                </a:lnTo>
                <a:lnTo>
                  <a:pt x="91" y="573"/>
                </a:lnTo>
                <a:lnTo>
                  <a:pt x="88" y="579"/>
                </a:lnTo>
                <a:lnTo>
                  <a:pt x="86" y="593"/>
                </a:lnTo>
                <a:lnTo>
                  <a:pt x="84" y="603"/>
                </a:lnTo>
                <a:lnTo>
                  <a:pt x="84" y="613"/>
                </a:lnTo>
                <a:lnTo>
                  <a:pt x="87" y="626"/>
                </a:lnTo>
                <a:lnTo>
                  <a:pt x="91" y="639"/>
                </a:lnTo>
                <a:lnTo>
                  <a:pt x="91" y="639"/>
                </a:lnTo>
                <a:lnTo>
                  <a:pt x="96" y="653"/>
                </a:lnTo>
                <a:lnTo>
                  <a:pt x="103" y="663"/>
                </a:lnTo>
                <a:lnTo>
                  <a:pt x="109" y="671"/>
                </a:lnTo>
                <a:lnTo>
                  <a:pt x="116" y="676"/>
                </a:lnTo>
                <a:lnTo>
                  <a:pt x="122" y="680"/>
                </a:lnTo>
                <a:lnTo>
                  <a:pt x="127" y="682"/>
                </a:lnTo>
                <a:lnTo>
                  <a:pt x="131" y="683"/>
                </a:lnTo>
                <a:lnTo>
                  <a:pt x="131" y="683"/>
                </a:lnTo>
                <a:lnTo>
                  <a:pt x="128" y="685"/>
                </a:lnTo>
                <a:lnTo>
                  <a:pt x="126" y="686"/>
                </a:lnTo>
                <a:lnTo>
                  <a:pt x="125" y="687"/>
                </a:lnTo>
                <a:lnTo>
                  <a:pt x="125" y="691"/>
                </a:lnTo>
                <a:lnTo>
                  <a:pt x="126" y="696"/>
                </a:lnTo>
                <a:lnTo>
                  <a:pt x="130" y="704"/>
                </a:lnTo>
                <a:lnTo>
                  <a:pt x="136" y="712"/>
                </a:lnTo>
                <a:lnTo>
                  <a:pt x="136" y="712"/>
                </a:lnTo>
                <a:lnTo>
                  <a:pt x="147" y="729"/>
                </a:lnTo>
                <a:lnTo>
                  <a:pt x="152" y="735"/>
                </a:lnTo>
                <a:lnTo>
                  <a:pt x="152" y="738"/>
                </a:lnTo>
                <a:lnTo>
                  <a:pt x="152" y="738"/>
                </a:lnTo>
                <a:lnTo>
                  <a:pt x="151" y="738"/>
                </a:lnTo>
                <a:lnTo>
                  <a:pt x="151" y="738"/>
                </a:lnTo>
                <a:lnTo>
                  <a:pt x="148" y="745"/>
                </a:lnTo>
                <a:lnTo>
                  <a:pt x="142" y="765"/>
                </a:lnTo>
                <a:lnTo>
                  <a:pt x="138" y="779"/>
                </a:lnTo>
                <a:lnTo>
                  <a:pt x="136" y="793"/>
                </a:lnTo>
                <a:lnTo>
                  <a:pt x="133" y="809"/>
                </a:lnTo>
                <a:lnTo>
                  <a:pt x="133" y="824"/>
                </a:lnTo>
                <a:lnTo>
                  <a:pt x="133" y="824"/>
                </a:lnTo>
                <a:lnTo>
                  <a:pt x="135" y="855"/>
                </a:lnTo>
                <a:lnTo>
                  <a:pt x="136" y="870"/>
                </a:lnTo>
                <a:lnTo>
                  <a:pt x="138" y="887"/>
                </a:lnTo>
                <a:lnTo>
                  <a:pt x="143" y="905"/>
                </a:lnTo>
                <a:lnTo>
                  <a:pt x="151" y="926"/>
                </a:lnTo>
                <a:lnTo>
                  <a:pt x="164" y="952"/>
                </a:lnTo>
                <a:lnTo>
                  <a:pt x="180" y="979"/>
                </a:lnTo>
                <a:lnTo>
                  <a:pt x="180" y="979"/>
                </a:lnTo>
                <a:lnTo>
                  <a:pt x="213" y="1030"/>
                </a:lnTo>
                <a:lnTo>
                  <a:pt x="237" y="1067"/>
                </a:lnTo>
                <a:lnTo>
                  <a:pt x="258" y="1101"/>
                </a:lnTo>
                <a:lnTo>
                  <a:pt x="269" y="1122"/>
                </a:lnTo>
                <a:lnTo>
                  <a:pt x="281" y="1144"/>
                </a:lnTo>
                <a:lnTo>
                  <a:pt x="281" y="1144"/>
                </a:lnTo>
                <a:lnTo>
                  <a:pt x="301" y="1184"/>
                </a:lnTo>
                <a:lnTo>
                  <a:pt x="312" y="1210"/>
                </a:lnTo>
                <a:lnTo>
                  <a:pt x="316" y="1221"/>
                </a:lnTo>
                <a:lnTo>
                  <a:pt x="318" y="1231"/>
                </a:lnTo>
                <a:lnTo>
                  <a:pt x="320" y="1242"/>
                </a:lnTo>
                <a:lnTo>
                  <a:pt x="320" y="1257"/>
                </a:lnTo>
                <a:lnTo>
                  <a:pt x="320" y="1257"/>
                </a:lnTo>
                <a:lnTo>
                  <a:pt x="320" y="1273"/>
                </a:lnTo>
                <a:lnTo>
                  <a:pt x="318" y="1285"/>
                </a:lnTo>
                <a:lnTo>
                  <a:pt x="316" y="1303"/>
                </a:lnTo>
                <a:lnTo>
                  <a:pt x="316" y="1312"/>
                </a:lnTo>
                <a:lnTo>
                  <a:pt x="316" y="1319"/>
                </a:lnTo>
                <a:lnTo>
                  <a:pt x="317" y="1329"/>
                </a:lnTo>
                <a:lnTo>
                  <a:pt x="320" y="1339"/>
                </a:lnTo>
                <a:lnTo>
                  <a:pt x="320" y="1339"/>
                </a:lnTo>
                <a:lnTo>
                  <a:pt x="326" y="1364"/>
                </a:lnTo>
                <a:lnTo>
                  <a:pt x="331" y="1392"/>
                </a:lnTo>
                <a:lnTo>
                  <a:pt x="333" y="1405"/>
                </a:lnTo>
                <a:lnTo>
                  <a:pt x="333" y="1419"/>
                </a:lnTo>
                <a:lnTo>
                  <a:pt x="332" y="1431"/>
                </a:lnTo>
                <a:lnTo>
                  <a:pt x="328" y="1443"/>
                </a:lnTo>
                <a:lnTo>
                  <a:pt x="328" y="1443"/>
                </a:lnTo>
                <a:lnTo>
                  <a:pt x="323" y="1454"/>
                </a:lnTo>
                <a:lnTo>
                  <a:pt x="318" y="1463"/>
                </a:lnTo>
                <a:lnTo>
                  <a:pt x="311" y="1469"/>
                </a:lnTo>
                <a:lnTo>
                  <a:pt x="305" y="1475"/>
                </a:lnTo>
                <a:lnTo>
                  <a:pt x="297" y="1480"/>
                </a:lnTo>
                <a:lnTo>
                  <a:pt x="291" y="1483"/>
                </a:lnTo>
                <a:lnTo>
                  <a:pt x="283" y="1485"/>
                </a:lnTo>
                <a:lnTo>
                  <a:pt x="277" y="1485"/>
                </a:lnTo>
                <a:lnTo>
                  <a:pt x="277" y="1485"/>
                </a:lnTo>
                <a:lnTo>
                  <a:pt x="271" y="1487"/>
                </a:lnTo>
                <a:lnTo>
                  <a:pt x="264" y="1488"/>
                </a:lnTo>
                <a:lnTo>
                  <a:pt x="257" y="1489"/>
                </a:lnTo>
                <a:lnTo>
                  <a:pt x="252" y="1493"/>
                </a:lnTo>
                <a:lnTo>
                  <a:pt x="245" y="1497"/>
                </a:lnTo>
                <a:lnTo>
                  <a:pt x="242" y="1503"/>
                </a:lnTo>
                <a:lnTo>
                  <a:pt x="239" y="1509"/>
                </a:lnTo>
                <a:lnTo>
                  <a:pt x="238" y="1517"/>
                </a:lnTo>
                <a:lnTo>
                  <a:pt x="238" y="1517"/>
                </a:lnTo>
                <a:lnTo>
                  <a:pt x="234" y="1519"/>
                </a:lnTo>
                <a:lnTo>
                  <a:pt x="232" y="1522"/>
                </a:lnTo>
                <a:lnTo>
                  <a:pt x="228" y="1526"/>
                </a:lnTo>
                <a:lnTo>
                  <a:pt x="224" y="1532"/>
                </a:lnTo>
                <a:lnTo>
                  <a:pt x="221" y="1539"/>
                </a:lnTo>
                <a:lnTo>
                  <a:pt x="219" y="1550"/>
                </a:lnTo>
                <a:lnTo>
                  <a:pt x="219" y="1562"/>
                </a:lnTo>
                <a:lnTo>
                  <a:pt x="219" y="1562"/>
                </a:lnTo>
                <a:lnTo>
                  <a:pt x="220" y="1575"/>
                </a:lnTo>
                <a:lnTo>
                  <a:pt x="224" y="1583"/>
                </a:lnTo>
                <a:lnTo>
                  <a:pt x="228" y="1590"/>
                </a:lnTo>
                <a:lnTo>
                  <a:pt x="234" y="1595"/>
                </a:lnTo>
                <a:lnTo>
                  <a:pt x="242" y="1596"/>
                </a:lnTo>
                <a:lnTo>
                  <a:pt x="250" y="1597"/>
                </a:lnTo>
                <a:lnTo>
                  <a:pt x="260" y="1596"/>
                </a:lnTo>
                <a:lnTo>
                  <a:pt x="272" y="1595"/>
                </a:lnTo>
                <a:lnTo>
                  <a:pt x="272" y="1595"/>
                </a:lnTo>
                <a:lnTo>
                  <a:pt x="276" y="1599"/>
                </a:lnTo>
                <a:lnTo>
                  <a:pt x="286" y="1606"/>
                </a:lnTo>
                <a:lnTo>
                  <a:pt x="293" y="1609"/>
                </a:lnTo>
                <a:lnTo>
                  <a:pt x="301" y="1612"/>
                </a:lnTo>
                <a:lnTo>
                  <a:pt x="308" y="1614"/>
                </a:lnTo>
                <a:lnTo>
                  <a:pt x="317" y="1612"/>
                </a:lnTo>
                <a:lnTo>
                  <a:pt x="317" y="1612"/>
                </a:lnTo>
                <a:lnTo>
                  <a:pt x="326" y="1610"/>
                </a:lnTo>
                <a:lnTo>
                  <a:pt x="333" y="1607"/>
                </a:lnTo>
                <a:lnTo>
                  <a:pt x="346" y="1601"/>
                </a:lnTo>
                <a:lnTo>
                  <a:pt x="354" y="1596"/>
                </a:lnTo>
                <a:lnTo>
                  <a:pt x="357" y="1594"/>
                </a:lnTo>
                <a:lnTo>
                  <a:pt x="357" y="1594"/>
                </a:lnTo>
                <a:lnTo>
                  <a:pt x="366" y="1589"/>
                </a:lnTo>
                <a:lnTo>
                  <a:pt x="374" y="1585"/>
                </a:lnTo>
                <a:lnTo>
                  <a:pt x="381" y="1582"/>
                </a:lnTo>
                <a:lnTo>
                  <a:pt x="381" y="1582"/>
                </a:lnTo>
                <a:lnTo>
                  <a:pt x="389" y="1580"/>
                </a:lnTo>
                <a:lnTo>
                  <a:pt x="396" y="1576"/>
                </a:lnTo>
                <a:lnTo>
                  <a:pt x="406" y="1570"/>
                </a:lnTo>
                <a:lnTo>
                  <a:pt x="417" y="1570"/>
                </a:lnTo>
                <a:lnTo>
                  <a:pt x="417" y="1570"/>
                </a:lnTo>
                <a:lnTo>
                  <a:pt x="418" y="1577"/>
                </a:lnTo>
                <a:lnTo>
                  <a:pt x="419" y="1586"/>
                </a:lnTo>
                <a:lnTo>
                  <a:pt x="420" y="1596"/>
                </a:lnTo>
                <a:lnTo>
                  <a:pt x="420" y="1609"/>
                </a:lnTo>
                <a:lnTo>
                  <a:pt x="419" y="1621"/>
                </a:lnTo>
                <a:lnTo>
                  <a:pt x="414" y="1634"/>
                </a:lnTo>
                <a:lnTo>
                  <a:pt x="412" y="1640"/>
                </a:lnTo>
                <a:lnTo>
                  <a:pt x="408" y="1645"/>
                </a:lnTo>
                <a:lnTo>
                  <a:pt x="408" y="1645"/>
                </a:lnTo>
                <a:lnTo>
                  <a:pt x="400" y="1655"/>
                </a:lnTo>
                <a:lnTo>
                  <a:pt x="391" y="1663"/>
                </a:lnTo>
                <a:lnTo>
                  <a:pt x="385" y="1668"/>
                </a:lnTo>
                <a:lnTo>
                  <a:pt x="376" y="1673"/>
                </a:lnTo>
                <a:lnTo>
                  <a:pt x="360" y="1682"/>
                </a:lnTo>
                <a:lnTo>
                  <a:pt x="350" y="1689"/>
                </a:lnTo>
                <a:lnTo>
                  <a:pt x="339" y="1698"/>
                </a:lnTo>
                <a:lnTo>
                  <a:pt x="339" y="1698"/>
                </a:lnTo>
                <a:lnTo>
                  <a:pt x="316" y="1718"/>
                </a:lnTo>
                <a:lnTo>
                  <a:pt x="307" y="1727"/>
                </a:lnTo>
                <a:lnTo>
                  <a:pt x="299" y="1736"/>
                </a:lnTo>
                <a:lnTo>
                  <a:pt x="293" y="1745"/>
                </a:lnTo>
                <a:lnTo>
                  <a:pt x="289" y="1752"/>
                </a:lnTo>
                <a:lnTo>
                  <a:pt x="287" y="1762"/>
                </a:lnTo>
                <a:lnTo>
                  <a:pt x="286" y="1771"/>
                </a:lnTo>
                <a:lnTo>
                  <a:pt x="286" y="1771"/>
                </a:lnTo>
                <a:lnTo>
                  <a:pt x="287" y="1780"/>
                </a:lnTo>
                <a:lnTo>
                  <a:pt x="288" y="1787"/>
                </a:lnTo>
                <a:lnTo>
                  <a:pt x="292" y="1792"/>
                </a:lnTo>
                <a:lnTo>
                  <a:pt x="294" y="1796"/>
                </a:lnTo>
                <a:lnTo>
                  <a:pt x="298" y="1797"/>
                </a:lnTo>
                <a:lnTo>
                  <a:pt x="302" y="1800"/>
                </a:lnTo>
                <a:lnTo>
                  <a:pt x="305" y="1800"/>
                </a:lnTo>
                <a:lnTo>
                  <a:pt x="305" y="1800"/>
                </a:lnTo>
                <a:lnTo>
                  <a:pt x="306" y="1804"/>
                </a:lnTo>
                <a:lnTo>
                  <a:pt x="311" y="1813"/>
                </a:lnTo>
                <a:lnTo>
                  <a:pt x="316" y="1818"/>
                </a:lnTo>
                <a:lnTo>
                  <a:pt x="321" y="1821"/>
                </a:lnTo>
                <a:lnTo>
                  <a:pt x="326" y="1824"/>
                </a:lnTo>
                <a:lnTo>
                  <a:pt x="333" y="1825"/>
                </a:lnTo>
                <a:lnTo>
                  <a:pt x="333" y="1825"/>
                </a:lnTo>
                <a:lnTo>
                  <a:pt x="349" y="1824"/>
                </a:lnTo>
                <a:lnTo>
                  <a:pt x="360" y="1821"/>
                </a:lnTo>
                <a:lnTo>
                  <a:pt x="373" y="1818"/>
                </a:lnTo>
                <a:lnTo>
                  <a:pt x="373" y="1818"/>
                </a:lnTo>
                <a:lnTo>
                  <a:pt x="375" y="1821"/>
                </a:lnTo>
                <a:lnTo>
                  <a:pt x="383" y="1829"/>
                </a:lnTo>
                <a:lnTo>
                  <a:pt x="389" y="1834"/>
                </a:lnTo>
                <a:lnTo>
                  <a:pt x="395" y="1837"/>
                </a:lnTo>
                <a:lnTo>
                  <a:pt x="404" y="1839"/>
                </a:lnTo>
                <a:lnTo>
                  <a:pt x="413" y="1839"/>
                </a:lnTo>
                <a:lnTo>
                  <a:pt x="413" y="1839"/>
                </a:lnTo>
                <a:lnTo>
                  <a:pt x="429" y="1837"/>
                </a:lnTo>
                <a:lnTo>
                  <a:pt x="442" y="1833"/>
                </a:lnTo>
                <a:lnTo>
                  <a:pt x="451" y="1828"/>
                </a:lnTo>
                <a:lnTo>
                  <a:pt x="459" y="1821"/>
                </a:lnTo>
                <a:lnTo>
                  <a:pt x="459" y="1821"/>
                </a:lnTo>
                <a:lnTo>
                  <a:pt x="467" y="1815"/>
                </a:lnTo>
                <a:lnTo>
                  <a:pt x="471" y="1811"/>
                </a:lnTo>
                <a:lnTo>
                  <a:pt x="473" y="1808"/>
                </a:lnTo>
                <a:lnTo>
                  <a:pt x="478" y="1806"/>
                </a:lnTo>
                <a:lnTo>
                  <a:pt x="478" y="1806"/>
                </a:lnTo>
                <a:lnTo>
                  <a:pt x="482" y="1805"/>
                </a:lnTo>
                <a:lnTo>
                  <a:pt x="487" y="1801"/>
                </a:lnTo>
                <a:lnTo>
                  <a:pt x="500" y="1791"/>
                </a:lnTo>
                <a:lnTo>
                  <a:pt x="519" y="1774"/>
                </a:lnTo>
                <a:lnTo>
                  <a:pt x="519" y="1774"/>
                </a:lnTo>
                <a:lnTo>
                  <a:pt x="527" y="1762"/>
                </a:lnTo>
                <a:lnTo>
                  <a:pt x="532" y="1755"/>
                </a:lnTo>
                <a:lnTo>
                  <a:pt x="534" y="1750"/>
                </a:lnTo>
                <a:lnTo>
                  <a:pt x="534" y="1750"/>
                </a:lnTo>
                <a:lnTo>
                  <a:pt x="536" y="1727"/>
                </a:lnTo>
                <a:lnTo>
                  <a:pt x="542" y="1692"/>
                </a:lnTo>
                <a:lnTo>
                  <a:pt x="542" y="1692"/>
                </a:lnTo>
                <a:lnTo>
                  <a:pt x="545" y="1683"/>
                </a:lnTo>
                <a:lnTo>
                  <a:pt x="549" y="1672"/>
                </a:lnTo>
                <a:lnTo>
                  <a:pt x="559" y="1648"/>
                </a:lnTo>
                <a:lnTo>
                  <a:pt x="568" y="1625"/>
                </a:lnTo>
                <a:lnTo>
                  <a:pt x="570" y="1616"/>
                </a:lnTo>
                <a:lnTo>
                  <a:pt x="571" y="1610"/>
                </a:lnTo>
                <a:lnTo>
                  <a:pt x="571" y="1610"/>
                </a:lnTo>
                <a:lnTo>
                  <a:pt x="573" y="1600"/>
                </a:lnTo>
                <a:lnTo>
                  <a:pt x="576" y="1586"/>
                </a:lnTo>
                <a:lnTo>
                  <a:pt x="583" y="1567"/>
                </a:lnTo>
                <a:lnTo>
                  <a:pt x="583" y="1567"/>
                </a:lnTo>
                <a:lnTo>
                  <a:pt x="589" y="1548"/>
                </a:lnTo>
                <a:lnTo>
                  <a:pt x="602" y="1521"/>
                </a:lnTo>
                <a:lnTo>
                  <a:pt x="602" y="1521"/>
                </a:lnTo>
                <a:lnTo>
                  <a:pt x="603" y="1518"/>
                </a:lnTo>
                <a:lnTo>
                  <a:pt x="604" y="1517"/>
                </a:lnTo>
                <a:lnTo>
                  <a:pt x="608" y="1514"/>
                </a:lnTo>
                <a:lnTo>
                  <a:pt x="613" y="1514"/>
                </a:lnTo>
                <a:lnTo>
                  <a:pt x="618" y="1514"/>
                </a:lnTo>
                <a:lnTo>
                  <a:pt x="627" y="1517"/>
                </a:lnTo>
                <a:lnTo>
                  <a:pt x="637" y="1523"/>
                </a:lnTo>
                <a:lnTo>
                  <a:pt x="637" y="1523"/>
                </a:lnTo>
                <a:lnTo>
                  <a:pt x="657" y="1537"/>
                </a:lnTo>
                <a:lnTo>
                  <a:pt x="675" y="1546"/>
                </a:lnTo>
                <a:lnTo>
                  <a:pt x="682" y="1550"/>
                </a:lnTo>
                <a:lnTo>
                  <a:pt x="690" y="1552"/>
                </a:lnTo>
                <a:lnTo>
                  <a:pt x="696" y="1553"/>
                </a:lnTo>
                <a:lnTo>
                  <a:pt x="704" y="1553"/>
                </a:lnTo>
                <a:lnTo>
                  <a:pt x="704" y="1553"/>
                </a:lnTo>
                <a:lnTo>
                  <a:pt x="719" y="1552"/>
                </a:lnTo>
                <a:lnTo>
                  <a:pt x="732" y="1551"/>
                </a:lnTo>
                <a:lnTo>
                  <a:pt x="750" y="1547"/>
                </a:lnTo>
                <a:lnTo>
                  <a:pt x="750" y="1547"/>
                </a:lnTo>
                <a:lnTo>
                  <a:pt x="768" y="1548"/>
                </a:lnTo>
                <a:lnTo>
                  <a:pt x="778" y="1548"/>
                </a:lnTo>
                <a:lnTo>
                  <a:pt x="784" y="1547"/>
                </a:lnTo>
                <a:lnTo>
                  <a:pt x="784" y="1547"/>
                </a:lnTo>
                <a:lnTo>
                  <a:pt x="822" y="1534"/>
                </a:lnTo>
                <a:lnTo>
                  <a:pt x="822" y="1534"/>
                </a:lnTo>
                <a:lnTo>
                  <a:pt x="828" y="1533"/>
                </a:lnTo>
                <a:lnTo>
                  <a:pt x="833" y="1532"/>
                </a:lnTo>
                <a:lnTo>
                  <a:pt x="836" y="1532"/>
                </a:lnTo>
                <a:lnTo>
                  <a:pt x="837" y="1533"/>
                </a:lnTo>
                <a:lnTo>
                  <a:pt x="837" y="1533"/>
                </a:lnTo>
                <a:lnTo>
                  <a:pt x="838" y="1539"/>
                </a:lnTo>
                <a:lnTo>
                  <a:pt x="839" y="1551"/>
                </a:lnTo>
                <a:lnTo>
                  <a:pt x="842" y="1565"/>
                </a:lnTo>
                <a:lnTo>
                  <a:pt x="845" y="1575"/>
                </a:lnTo>
                <a:lnTo>
                  <a:pt x="845" y="1575"/>
                </a:lnTo>
                <a:lnTo>
                  <a:pt x="848" y="1581"/>
                </a:lnTo>
                <a:lnTo>
                  <a:pt x="852" y="1585"/>
                </a:lnTo>
                <a:lnTo>
                  <a:pt x="855" y="1590"/>
                </a:lnTo>
                <a:lnTo>
                  <a:pt x="856" y="1597"/>
                </a:lnTo>
                <a:lnTo>
                  <a:pt x="856" y="1597"/>
                </a:lnTo>
                <a:lnTo>
                  <a:pt x="857" y="1609"/>
                </a:lnTo>
                <a:lnTo>
                  <a:pt x="858" y="1621"/>
                </a:lnTo>
                <a:lnTo>
                  <a:pt x="860" y="1628"/>
                </a:lnTo>
                <a:lnTo>
                  <a:pt x="858" y="1634"/>
                </a:lnTo>
                <a:lnTo>
                  <a:pt x="857" y="1641"/>
                </a:lnTo>
                <a:lnTo>
                  <a:pt x="855" y="1648"/>
                </a:lnTo>
                <a:lnTo>
                  <a:pt x="855" y="1648"/>
                </a:lnTo>
                <a:lnTo>
                  <a:pt x="839" y="1678"/>
                </a:lnTo>
                <a:lnTo>
                  <a:pt x="832" y="1697"/>
                </a:lnTo>
                <a:lnTo>
                  <a:pt x="832" y="1697"/>
                </a:lnTo>
                <a:lnTo>
                  <a:pt x="826" y="1704"/>
                </a:lnTo>
                <a:lnTo>
                  <a:pt x="821" y="1711"/>
                </a:lnTo>
                <a:lnTo>
                  <a:pt x="812" y="1718"/>
                </a:lnTo>
                <a:lnTo>
                  <a:pt x="803" y="1726"/>
                </a:lnTo>
                <a:lnTo>
                  <a:pt x="792" y="1733"/>
                </a:lnTo>
                <a:lnTo>
                  <a:pt x="779" y="1740"/>
                </a:lnTo>
                <a:lnTo>
                  <a:pt x="766" y="1743"/>
                </a:lnTo>
                <a:lnTo>
                  <a:pt x="766" y="1743"/>
                </a:lnTo>
                <a:lnTo>
                  <a:pt x="760" y="1746"/>
                </a:lnTo>
                <a:lnTo>
                  <a:pt x="754" y="1748"/>
                </a:lnTo>
                <a:lnTo>
                  <a:pt x="749" y="1752"/>
                </a:lnTo>
                <a:lnTo>
                  <a:pt x="744" y="1757"/>
                </a:lnTo>
                <a:lnTo>
                  <a:pt x="735" y="1767"/>
                </a:lnTo>
                <a:lnTo>
                  <a:pt x="729" y="1779"/>
                </a:lnTo>
                <a:lnTo>
                  <a:pt x="724" y="1791"/>
                </a:lnTo>
                <a:lnTo>
                  <a:pt x="721" y="1801"/>
                </a:lnTo>
                <a:lnTo>
                  <a:pt x="719" y="1811"/>
                </a:lnTo>
                <a:lnTo>
                  <a:pt x="719" y="1818"/>
                </a:lnTo>
                <a:lnTo>
                  <a:pt x="719" y="1818"/>
                </a:lnTo>
                <a:lnTo>
                  <a:pt x="719" y="1823"/>
                </a:lnTo>
                <a:lnTo>
                  <a:pt x="720" y="1829"/>
                </a:lnTo>
                <a:lnTo>
                  <a:pt x="724" y="1838"/>
                </a:lnTo>
                <a:lnTo>
                  <a:pt x="729" y="1848"/>
                </a:lnTo>
                <a:lnTo>
                  <a:pt x="729" y="1848"/>
                </a:lnTo>
                <a:lnTo>
                  <a:pt x="727" y="1853"/>
                </a:lnTo>
                <a:lnTo>
                  <a:pt x="725" y="1865"/>
                </a:lnTo>
                <a:lnTo>
                  <a:pt x="725" y="1873"/>
                </a:lnTo>
                <a:lnTo>
                  <a:pt x="726" y="1881"/>
                </a:lnTo>
                <a:lnTo>
                  <a:pt x="729" y="1887"/>
                </a:lnTo>
                <a:lnTo>
                  <a:pt x="731" y="1889"/>
                </a:lnTo>
                <a:lnTo>
                  <a:pt x="735" y="1892"/>
                </a:lnTo>
                <a:lnTo>
                  <a:pt x="735" y="1892"/>
                </a:lnTo>
                <a:lnTo>
                  <a:pt x="748" y="1898"/>
                </a:lnTo>
                <a:lnTo>
                  <a:pt x="756" y="1901"/>
                </a:lnTo>
                <a:lnTo>
                  <a:pt x="761" y="1901"/>
                </a:lnTo>
                <a:lnTo>
                  <a:pt x="763" y="1901"/>
                </a:lnTo>
                <a:lnTo>
                  <a:pt x="763" y="1901"/>
                </a:lnTo>
                <a:lnTo>
                  <a:pt x="760" y="1904"/>
                </a:lnTo>
                <a:lnTo>
                  <a:pt x="759" y="1910"/>
                </a:lnTo>
                <a:lnTo>
                  <a:pt x="758" y="1915"/>
                </a:lnTo>
                <a:lnTo>
                  <a:pt x="759" y="1918"/>
                </a:lnTo>
                <a:lnTo>
                  <a:pt x="760" y="1921"/>
                </a:lnTo>
                <a:lnTo>
                  <a:pt x="763" y="1922"/>
                </a:lnTo>
                <a:lnTo>
                  <a:pt x="765" y="1925"/>
                </a:lnTo>
                <a:lnTo>
                  <a:pt x="769" y="1926"/>
                </a:lnTo>
                <a:lnTo>
                  <a:pt x="780" y="1926"/>
                </a:lnTo>
                <a:lnTo>
                  <a:pt x="780" y="1926"/>
                </a:lnTo>
                <a:lnTo>
                  <a:pt x="803" y="1925"/>
                </a:lnTo>
                <a:lnTo>
                  <a:pt x="817" y="1923"/>
                </a:lnTo>
                <a:lnTo>
                  <a:pt x="828" y="1921"/>
                </a:lnTo>
                <a:lnTo>
                  <a:pt x="843" y="1910"/>
                </a:lnTo>
                <a:lnTo>
                  <a:pt x="855" y="1912"/>
                </a:lnTo>
                <a:lnTo>
                  <a:pt x="855" y="1912"/>
                </a:lnTo>
                <a:lnTo>
                  <a:pt x="876" y="1902"/>
                </a:lnTo>
                <a:lnTo>
                  <a:pt x="876" y="1902"/>
                </a:lnTo>
                <a:lnTo>
                  <a:pt x="880" y="1898"/>
                </a:lnTo>
                <a:lnTo>
                  <a:pt x="886" y="1892"/>
                </a:lnTo>
                <a:lnTo>
                  <a:pt x="894" y="1882"/>
                </a:lnTo>
                <a:lnTo>
                  <a:pt x="894" y="1882"/>
                </a:lnTo>
                <a:lnTo>
                  <a:pt x="900" y="1873"/>
                </a:lnTo>
                <a:lnTo>
                  <a:pt x="905" y="1867"/>
                </a:lnTo>
                <a:lnTo>
                  <a:pt x="907" y="1862"/>
                </a:lnTo>
                <a:lnTo>
                  <a:pt x="907" y="1862"/>
                </a:lnTo>
                <a:lnTo>
                  <a:pt x="910" y="1854"/>
                </a:lnTo>
                <a:lnTo>
                  <a:pt x="915" y="1840"/>
                </a:lnTo>
                <a:lnTo>
                  <a:pt x="923" y="1821"/>
                </a:lnTo>
                <a:lnTo>
                  <a:pt x="923" y="1821"/>
                </a:lnTo>
                <a:lnTo>
                  <a:pt x="929" y="1810"/>
                </a:lnTo>
                <a:lnTo>
                  <a:pt x="944" y="1782"/>
                </a:lnTo>
                <a:lnTo>
                  <a:pt x="963" y="1748"/>
                </a:lnTo>
                <a:lnTo>
                  <a:pt x="973" y="1735"/>
                </a:lnTo>
                <a:lnTo>
                  <a:pt x="983" y="1722"/>
                </a:lnTo>
                <a:lnTo>
                  <a:pt x="983" y="1722"/>
                </a:lnTo>
                <a:lnTo>
                  <a:pt x="992" y="1712"/>
                </a:lnTo>
                <a:lnTo>
                  <a:pt x="1001" y="1701"/>
                </a:lnTo>
                <a:lnTo>
                  <a:pt x="1016" y="1678"/>
                </a:lnTo>
                <a:lnTo>
                  <a:pt x="1031" y="1655"/>
                </a:lnTo>
                <a:lnTo>
                  <a:pt x="1042" y="1639"/>
                </a:lnTo>
                <a:lnTo>
                  <a:pt x="1042" y="1639"/>
                </a:lnTo>
                <a:lnTo>
                  <a:pt x="1056" y="1621"/>
                </a:lnTo>
                <a:lnTo>
                  <a:pt x="1064" y="1610"/>
                </a:lnTo>
                <a:lnTo>
                  <a:pt x="1071" y="1596"/>
                </a:lnTo>
                <a:lnTo>
                  <a:pt x="1079" y="1580"/>
                </a:lnTo>
                <a:lnTo>
                  <a:pt x="1085" y="1562"/>
                </a:lnTo>
                <a:lnTo>
                  <a:pt x="1089" y="1542"/>
                </a:lnTo>
                <a:lnTo>
                  <a:pt x="1090" y="1531"/>
                </a:lnTo>
                <a:lnTo>
                  <a:pt x="1090" y="1519"/>
                </a:lnTo>
                <a:lnTo>
                  <a:pt x="1090" y="1519"/>
                </a:lnTo>
                <a:lnTo>
                  <a:pt x="1099" y="1514"/>
                </a:lnTo>
                <a:lnTo>
                  <a:pt x="1109" y="1507"/>
                </a:lnTo>
                <a:lnTo>
                  <a:pt x="1120" y="1498"/>
                </a:lnTo>
                <a:lnTo>
                  <a:pt x="1132" y="1485"/>
                </a:lnTo>
                <a:lnTo>
                  <a:pt x="1142" y="1471"/>
                </a:lnTo>
                <a:lnTo>
                  <a:pt x="1145" y="1464"/>
                </a:lnTo>
                <a:lnTo>
                  <a:pt x="1149" y="1455"/>
                </a:lnTo>
                <a:lnTo>
                  <a:pt x="1153" y="1446"/>
                </a:lnTo>
                <a:lnTo>
                  <a:pt x="1154" y="1437"/>
                </a:lnTo>
                <a:lnTo>
                  <a:pt x="1154" y="1437"/>
                </a:lnTo>
                <a:lnTo>
                  <a:pt x="1162" y="1435"/>
                </a:lnTo>
                <a:lnTo>
                  <a:pt x="1168" y="1431"/>
                </a:lnTo>
                <a:lnTo>
                  <a:pt x="1177" y="1427"/>
                </a:lnTo>
                <a:lnTo>
                  <a:pt x="1186" y="1420"/>
                </a:lnTo>
                <a:lnTo>
                  <a:pt x="1193" y="1411"/>
                </a:lnTo>
                <a:lnTo>
                  <a:pt x="1197" y="1407"/>
                </a:lnTo>
                <a:lnTo>
                  <a:pt x="1199" y="1401"/>
                </a:lnTo>
                <a:lnTo>
                  <a:pt x="1201" y="1395"/>
                </a:lnTo>
                <a:lnTo>
                  <a:pt x="1202" y="1388"/>
                </a:lnTo>
                <a:lnTo>
                  <a:pt x="1202" y="1388"/>
                </a:lnTo>
                <a:lnTo>
                  <a:pt x="1202" y="1376"/>
                </a:lnTo>
                <a:lnTo>
                  <a:pt x="1201" y="1364"/>
                </a:lnTo>
                <a:lnTo>
                  <a:pt x="1198" y="1353"/>
                </a:lnTo>
                <a:lnTo>
                  <a:pt x="1193" y="1342"/>
                </a:lnTo>
                <a:lnTo>
                  <a:pt x="1181" y="1314"/>
                </a:lnTo>
                <a:lnTo>
                  <a:pt x="1160" y="1273"/>
                </a:lnTo>
                <a:lnTo>
                  <a:pt x="1160" y="1273"/>
                </a:lnTo>
                <a:lnTo>
                  <a:pt x="1149" y="1247"/>
                </a:lnTo>
                <a:lnTo>
                  <a:pt x="1139" y="1220"/>
                </a:lnTo>
                <a:lnTo>
                  <a:pt x="1118" y="1159"/>
                </a:lnTo>
                <a:lnTo>
                  <a:pt x="1106" y="1127"/>
                </a:lnTo>
                <a:lnTo>
                  <a:pt x="1094" y="1093"/>
                </a:lnTo>
                <a:lnTo>
                  <a:pt x="1080" y="1057"/>
                </a:lnTo>
                <a:lnTo>
                  <a:pt x="1064" y="1021"/>
                </a:lnTo>
                <a:lnTo>
                  <a:pt x="1064" y="1021"/>
                </a:lnTo>
                <a:lnTo>
                  <a:pt x="1053" y="1002"/>
                </a:lnTo>
                <a:lnTo>
                  <a:pt x="1042" y="981"/>
                </a:lnTo>
                <a:lnTo>
                  <a:pt x="1028" y="959"/>
                </a:lnTo>
                <a:lnTo>
                  <a:pt x="1013" y="935"/>
                </a:lnTo>
                <a:lnTo>
                  <a:pt x="997" y="911"/>
                </a:lnTo>
                <a:lnTo>
                  <a:pt x="978" y="886"/>
                </a:lnTo>
                <a:lnTo>
                  <a:pt x="958" y="861"/>
                </a:lnTo>
                <a:lnTo>
                  <a:pt x="935" y="837"/>
                </a:lnTo>
                <a:lnTo>
                  <a:pt x="911" y="812"/>
                </a:lnTo>
                <a:lnTo>
                  <a:pt x="886" y="788"/>
                </a:lnTo>
                <a:lnTo>
                  <a:pt x="860" y="764"/>
                </a:lnTo>
                <a:lnTo>
                  <a:pt x="832" y="743"/>
                </a:lnTo>
                <a:lnTo>
                  <a:pt x="802" y="721"/>
                </a:lnTo>
                <a:lnTo>
                  <a:pt x="772" y="702"/>
                </a:lnTo>
                <a:lnTo>
                  <a:pt x="739" y="685"/>
                </a:lnTo>
                <a:lnTo>
                  <a:pt x="706" y="670"/>
                </a:lnTo>
                <a:lnTo>
                  <a:pt x="706" y="670"/>
                </a:lnTo>
                <a:lnTo>
                  <a:pt x="696" y="665"/>
                </a:lnTo>
                <a:lnTo>
                  <a:pt x="686" y="658"/>
                </a:lnTo>
                <a:lnTo>
                  <a:pt x="672" y="650"/>
                </a:lnTo>
                <a:lnTo>
                  <a:pt x="658" y="638"/>
                </a:lnTo>
                <a:lnTo>
                  <a:pt x="643" y="624"/>
                </a:lnTo>
                <a:lnTo>
                  <a:pt x="629" y="608"/>
                </a:lnTo>
                <a:lnTo>
                  <a:pt x="623" y="599"/>
                </a:lnTo>
                <a:lnTo>
                  <a:pt x="617" y="590"/>
                </a:lnTo>
                <a:lnTo>
                  <a:pt x="617" y="590"/>
                </a:lnTo>
                <a:lnTo>
                  <a:pt x="610" y="582"/>
                </a:lnTo>
                <a:lnTo>
                  <a:pt x="604" y="573"/>
                </a:lnTo>
                <a:lnTo>
                  <a:pt x="592" y="558"/>
                </a:lnTo>
                <a:lnTo>
                  <a:pt x="576" y="546"/>
                </a:lnTo>
                <a:lnTo>
                  <a:pt x="563" y="536"/>
                </a:lnTo>
                <a:lnTo>
                  <a:pt x="550" y="529"/>
                </a:lnTo>
                <a:lnTo>
                  <a:pt x="540" y="522"/>
                </a:lnTo>
                <a:lnTo>
                  <a:pt x="531" y="519"/>
                </a:lnTo>
                <a:lnTo>
                  <a:pt x="561" y="454"/>
                </a:lnTo>
                <a:lnTo>
                  <a:pt x="561" y="454"/>
                </a:lnTo>
                <a:lnTo>
                  <a:pt x="610" y="428"/>
                </a:lnTo>
                <a:lnTo>
                  <a:pt x="610" y="428"/>
                </a:lnTo>
                <a:lnTo>
                  <a:pt x="634" y="415"/>
                </a:lnTo>
                <a:lnTo>
                  <a:pt x="647" y="408"/>
                </a:lnTo>
                <a:lnTo>
                  <a:pt x="661" y="399"/>
                </a:lnTo>
                <a:lnTo>
                  <a:pt x="673" y="390"/>
                </a:lnTo>
                <a:lnTo>
                  <a:pt x="685" y="380"/>
                </a:lnTo>
                <a:lnTo>
                  <a:pt x="692" y="370"/>
                </a:lnTo>
                <a:lnTo>
                  <a:pt x="695" y="365"/>
                </a:lnTo>
                <a:lnTo>
                  <a:pt x="697" y="360"/>
                </a:lnTo>
                <a:lnTo>
                  <a:pt x="697" y="360"/>
                </a:lnTo>
                <a:lnTo>
                  <a:pt x="701" y="350"/>
                </a:lnTo>
                <a:lnTo>
                  <a:pt x="706" y="339"/>
                </a:lnTo>
                <a:lnTo>
                  <a:pt x="716" y="318"/>
                </a:lnTo>
                <a:lnTo>
                  <a:pt x="726" y="303"/>
                </a:lnTo>
                <a:lnTo>
                  <a:pt x="730" y="297"/>
                </a:lnTo>
                <a:lnTo>
                  <a:pt x="730" y="297"/>
                </a:lnTo>
                <a:lnTo>
                  <a:pt x="709" y="281"/>
                </a:lnTo>
                <a:lnTo>
                  <a:pt x="692" y="267"/>
                </a:lnTo>
                <a:lnTo>
                  <a:pt x="680" y="256"/>
                </a:lnTo>
                <a:lnTo>
                  <a:pt x="670" y="245"/>
                </a:lnTo>
                <a:lnTo>
                  <a:pt x="651" y="227"/>
                </a:lnTo>
                <a:lnTo>
                  <a:pt x="639" y="215"/>
                </a:lnTo>
                <a:lnTo>
                  <a:pt x="624" y="203"/>
                </a:lnTo>
                <a:lnTo>
                  <a:pt x="624" y="203"/>
                </a:lnTo>
                <a:lnTo>
                  <a:pt x="613" y="195"/>
                </a:lnTo>
                <a:lnTo>
                  <a:pt x="602" y="190"/>
                </a:lnTo>
                <a:lnTo>
                  <a:pt x="590" y="186"/>
                </a:lnTo>
                <a:lnTo>
                  <a:pt x="580" y="184"/>
                </a:lnTo>
                <a:lnTo>
                  <a:pt x="569" y="184"/>
                </a:lnTo>
                <a:lnTo>
                  <a:pt x="558" y="184"/>
                </a:lnTo>
                <a:lnTo>
                  <a:pt x="547" y="186"/>
                </a:lnTo>
                <a:lnTo>
                  <a:pt x="539" y="189"/>
                </a:lnTo>
                <a:lnTo>
                  <a:pt x="521" y="195"/>
                </a:lnTo>
                <a:lnTo>
                  <a:pt x="507" y="201"/>
                </a:lnTo>
                <a:lnTo>
                  <a:pt x="496" y="209"/>
                </a:lnTo>
                <a:lnTo>
                  <a:pt x="496" y="209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5072074"/>
            <a:ext cx="109727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0191778" y="274638"/>
            <a:ext cx="1390621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9391677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135781"/>
            <a:ext cx="109727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309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36" indent="-503936" algn="l" defTabSz="914400" rtl="0" eaLnBrk="1" latinLnBrk="1" hangingPunct="1">
        <a:spcBef>
          <a:spcPct val="20000"/>
        </a:spcBef>
        <a:buClr>
          <a:schemeClr val="accent3"/>
        </a:buClr>
        <a:buSzPct val="150000"/>
        <a:buFont typeface="Webdings"/>
        <a:buChar char=""/>
        <a:defRPr sz="2400" b="0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22300" indent="-165100" algn="l" defTabSz="914400" rtl="0" eaLnBrk="1" latinLnBrk="1" hangingPunct="1">
        <a:spcBef>
          <a:spcPct val="20000"/>
        </a:spcBef>
        <a:buClr>
          <a:schemeClr val="accent1"/>
        </a:buClr>
        <a:buSzPct val="150000"/>
        <a:buFont typeface="Webdings"/>
        <a:buChar char="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1" hangingPunct="1">
        <a:spcBef>
          <a:spcPct val="20000"/>
        </a:spcBef>
        <a:buClr>
          <a:schemeClr val="accent6"/>
        </a:buClr>
        <a:buSzPct val="150000"/>
        <a:buFont typeface="Webdings"/>
        <a:buChar char="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175" indent="-1555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20000"/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70088" indent="-141288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00000"/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8375" indent="-171450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13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783586" y="2924937"/>
            <a:ext cx="8684514" cy="1944243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6600" b="1" dirty="0" smtClean="0"/>
              <a:t>점자의 이해</a:t>
            </a:r>
            <a:endParaRPr lang="ko-KR" altLang="en-US" sz="6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598" y="2132820"/>
            <a:ext cx="10972799" cy="2509249"/>
          </a:xfrm>
        </p:spPr>
        <p:txBody>
          <a:bodyPr/>
          <a:lstStyle/>
          <a:p>
            <a:pPr fontAlgn="base"/>
            <a:r>
              <a:rPr lang="ko-KR" altLang="en-US" sz="2800" b="1" dirty="0"/>
              <a:t>점자의 정의</a:t>
            </a:r>
          </a:p>
          <a:p>
            <a:pPr marL="0" indent="0" fontAlgn="base">
              <a:buNone/>
            </a:pPr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dirty="0" smtClean="0"/>
              <a:t>시각장애인이 </a:t>
            </a:r>
            <a:r>
              <a:rPr lang="ko-KR" altLang="en-US" dirty="0"/>
              <a:t>촉각을 이용하여 글을 읽을 수 있도록 만든 </a:t>
            </a:r>
            <a:r>
              <a:rPr lang="ko-KR" altLang="en-US" dirty="0" err="1"/>
              <a:t>양각화된</a:t>
            </a:r>
            <a:r>
              <a:rPr lang="ko-KR" altLang="en-US" dirty="0"/>
              <a:t> 기호 문자 체계로써</a:t>
            </a:r>
            <a:r>
              <a:rPr lang="en-US" altLang="ko-KR" dirty="0"/>
              <a:t>, </a:t>
            </a:r>
            <a:r>
              <a:rPr lang="ko-KR" altLang="en-US" dirty="0"/>
              <a:t>사각 형태의 칸</a:t>
            </a:r>
            <a:r>
              <a:rPr lang="en-US" altLang="ko-KR" dirty="0"/>
              <a:t>(cell) </a:t>
            </a:r>
            <a:r>
              <a:rPr lang="ko-KR" altLang="en-US" dirty="0"/>
              <a:t>안에 일정하게 배열된 </a:t>
            </a:r>
            <a:r>
              <a:rPr lang="ko-KR" altLang="en-US" dirty="0" err="1"/>
              <a:t>돌출점을</a:t>
            </a:r>
            <a:r>
              <a:rPr lang="ko-KR" altLang="en-US" dirty="0"/>
              <a:t> 이용하며</a:t>
            </a:r>
            <a:r>
              <a:rPr lang="en-US" altLang="ko-KR" dirty="0"/>
              <a:t>, </a:t>
            </a:r>
            <a:r>
              <a:rPr lang="ko-KR" altLang="en-US" dirty="0"/>
              <a:t>시각을 기반으로 한 문자를 대체할 수 있는 새로운 문자 체계이다</a:t>
            </a:r>
            <a:r>
              <a:rPr lang="en-US" altLang="ko-KR" dirty="0"/>
              <a:t>.</a:t>
            </a:r>
            <a:endParaRPr lang="ko-KR" altLang="en-US" dirty="0"/>
          </a:p>
          <a:p>
            <a:pPr>
              <a:defRPr lang="ko-KR" altLang="en-US"/>
            </a:pP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b="1" dirty="0"/>
              <a:t>점자의 유래와 발달 과정</a:t>
            </a:r>
          </a:p>
          <a:p>
            <a:pPr marL="0" indent="0" fontAlgn="base">
              <a:buNone/>
            </a:pPr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dirty="0" smtClean="0"/>
              <a:t>❍ 외국 점자</a:t>
            </a:r>
            <a:endParaRPr lang="en-US" altLang="ko-KR" dirty="0" smtClean="0"/>
          </a:p>
          <a:p>
            <a:pPr marL="0" indent="0" fontAlgn="base">
              <a:buNone/>
            </a:pP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100" dirty="0"/>
              <a:t>프랑스의 아우에</a:t>
            </a:r>
            <a:r>
              <a:rPr lang="en-US" altLang="ko-KR" sz="2100" dirty="0"/>
              <a:t>(Valentin </a:t>
            </a:r>
            <a:r>
              <a:rPr lang="en-US" altLang="ko-KR" sz="2100" dirty="0" err="1"/>
              <a:t>Hauy</a:t>
            </a:r>
            <a:r>
              <a:rPr lang="en-US" altLang="ko-KR" sz="2100" dirty="0"/>
              <a:t>, 1745-1822)</a:t>
            </a:r>
            <a:r>
              <a:rPr lang="ko-KR" altLang="en-US" sz="2100" dirty="0"/>
              <a:t>는 그가 개별 지도 했던 </a:t>
            </a:r>
            <a:r>
              <a:rPr lang="ko-KR" altLang="en-US" sz="2100" dirty="0" err="1"/>
              <a:t>프랑스아</a:t>
            </a:r>
            <a:r>
              <a:rPr lang="en-US" altLang="ko-KR" sz="2100" dirty="0"/>
              <a:t>(Francois </a:t>
            </a:r>
            <a:r>
              <a:rPr lang="en-US" altLang="ko-KR" sz="2100" dirty="0" err="1"/>
              <a:t>Lesueur</a:t>
            </a:r>
            <a:r>
              <a:rPr lang="en-US" altLang="ko-KR" sz="2100" dirty="0"/>
              <a:t>)</a:t>
            </a:r>
            <a:r>
              <a:rPr lang="ko-KR" altLang="en-US" sz="2100" dirty="0"/>
              <a:t>가 종이 뒷면에 양각된 문자의 윤곽을 손으로 만져서 식별하는 것을 보고 시각장애인을 위한 최초의 양각 </a:t>
            </a:r>
            <a:r>
              <a:rPr lang="ko-KR" altLang="en-US" sz="2100" dirty="0" err="1"/>
              <a:t>선문자를</a:t>
            </a:r>
            <a:r>
              <a:rPr lang="ko-KR" altLang="en-US" sz="2100" dirty="0"/>
              <a:t> 창안하였다</a:t>
            </a:r>
            <a:r>
              <a:rPr lang="en-US" altLang="ko-KR" sz="2100" dirty="0" smtClean="0"/>
              <a:t>.</a:t>
            </a:r>
          </a:p>
          <a:p>
            <a:pPr marL="0" indent="0" fontAlgn="base">
              <a:buNone/>
            </a:pPr>
            <a:endParaRPr lang="ko-KR" altLang="en-US" sz="2100" dirty="0"/>
          </a:p>
          <a:p>
            <a:pPr marL="0" indent="0" fontAlgn="base">
              <a:buNone/>
            </a:pPr>
            <a:r>
              <a:rPr lang="ko-KR" altLang="en-US" sz="2100" dirty="0"/>
              <a:t>그리하여 </a:t>
            </a:r>
            <a:r>
              <a:rPr lang="ko-KR" altLang="en-US" sz="2100" dirty="0" err="1"/>
              <a:t>아우에가</a:t>
            </a:r>
            <a:r>
              <a:rPr lang="ko-KR" altLang="en-US" sz="2100" dirty="0"/>
              <a:t> </a:t>
            </a:r>
            <a:r>
              <a:rPr lang="en-US" altLang="ko-KR" sz="2100" dirty="0"/>
              <a:t>1784</a:t>
            </a:r>
            <a:r>
              <a:rPr lang="ko-KR" altLang="en-US" sz="2100" dirty="0"/>
              <a:t>년에 세계최초로 파리에서 </a:t>
            </a:r>
            <a:r>
              <a:rPr lang="en-US" altLang="ko-KR" sz="2100" dirty="0"/>
              <a:t>14</a:t>
            </a:r>
            <a:r>
              <a:rPr lang="ko-KR" altLang="en-US" sz="2100" dirty="0"/>
              <a:t>명의 학생으로 맹학교</a:t>
            </a:r>
            <a:r>
              <a:rPr lang="en-US" altLang="ko-KR" sz="2100" dirty="0"/>
              <a:t>(</a:t>
            </a:r>
            <a:r>
              <a:rPr lang="en-US" altLang="ko-KR" sz="2100" dirty="0" err="1"/>
              <a:t>L'Institution</a:t>
            </a:r>
            <a:r>
              <a:rPr lang="en-US" altLang="ko-KR" sz="2100" dirty="0"/>
              <a:t> </a:t>
            </a:r>
            <a:r>
              <a:rPr lang="en-US" altLang="ko-KR" sz="2100" dirty="0" err="1"/>
              <a:t>Nationale</a:t>
            </a:r>
            <a:r>
              <a:rPr lang="en-US" altLang="ko-KR" sz="2100" dirty="0"/>
              <a:t> des </a:t>
            </a:r>
            <a:r>
              <a:rPr lang="en-US" altLang="ko-KR" sz="2100" dirty="0" err="1"/>
              <a:t>Jeunes</a:t>
            </a:r>
            <a:r>
              <a:rPr lang="en-US" altLang="ko-KR" sz="2100" dirty="0"/>
              <a:t> </a:t>
            </a:r>
            <a:r>
              <a:rPr lang="en-US" altLang="ko-KR" sz="2100" dirty="0" err="1"/>
              <a:t>Avrugles</a:t>
            </a:r>
            <a:r>
              <a:rPr lang="en-US" altLang="ko-KR" sz="2100" dirty="0"/>
              <a:t>)</a:t>
            </a:r>
            <a:r>
              <a:rPr lang="ko-KR" altLang="en-US" sz="2100" dirty="0"/>
              <a:t>를 설립한 것이 점자의 시초라 할 수 있다</a:t>
            </a:r>
            <a:r>
              <a:rPr lang="en-US" altLang="ko-KR" sz="2100" dirty="0" smtClean="0"/>
              <a:t>.</a:t>
            </a:r>
            <a:endParaRPr lang="ko-KR" altLang="en-US" sz="2100" dirty="0" smtClean="0"/>
          </a:p>
          <a:p>
            <a:pPr marL="0" indent="0" fontAlgn="base">
              <a:buNone/>
            </a:pPr>
            <a:r>
              <a:rPr lang="en-US" altLang="ko-KR" sz="2100" dirty="0" smtClean="0"/>
              <a:t>1825</a:t>
            </a:r>
            <a:r>
              <a:rPr lang="ko-KR" altLang="en-US" sz="2100" dirty="0" smtClean="0"/>
              <a:t>년에는 프랑스 육군 장교 </a:t>
            </a:r>
            <a:r>
              <a:rPr lang="ko-KR" altLang="en-US" sz="2100" dirty="0" err="1" smtClean="0"/>
              <a:t>바르비에</a:t>
            </a:r>
            <a:r>
              <a:rPr lang="en-US" altLang="ko-KR" sz="2100" dirty="0" smtClean="0"/>
              <a:t>(Charles </a:t>
            </a:r>
            <a:r>
              <a:rPr lang="en-US" altLang="ko-KR" sz="2100" dirty="0" err="1" smtClean="0"/>
              <a:t>Barbier</a:t>
            </a:r>
            <a:r>
              <a:rPr lang="en-US" altLang="ko-KR" sz="2100" dirty="0" smtClean="0"/>
              <a:t>)</a:t>
            </a:r>
            <a:r>
              <a:rPr lang="ko-KR" altLang="en-US" sz="2100" dirty="0" smtClean="0"/>
              <a:t>에 의해 양각 점 체계가 개발되었다</a:t>
            </a:r>
            <a:r>
              <a:rPr lang="en-US" altLang="ko-KR" sz="2100" dirty="0" smtClean="0"/>
              <a:t>.</a:t>
            </a:r>
            <a:endParaRPr lang="ko-KR" altLang="en-US" sz="2100" dirty="0" smtClean="0"/>
          </a:p>
          <a:p>
            <a:pPr marL="0" indent="0" fontAlgn="base">
              <a:buNone/>
            </a:pPr>
            <a:r>
              <a:rPr lang="ko-KR" altLang="en-US" sz="2100" dirty="0" smtClean="0"/>
              <a:t>그는 </a:t>
            </a:r>
            <a:r>
              <a:rPr lang="ko-KR" altLang="en-US" sz="2100" dirty="0"/>
              <a:t>전장에서 어두운 밤에 </a:t>
            </a:r>
            <a:r>
              <a:rPr lang="ko-KR" altLang="en-US" sz="2100" dirty="0" err="1"/>
              <a:t>전언문을</a:t>
            </a:r>
            <a:r>
              <a:rPr lang="ko-KR" altLang="en-US" sz="2100" dirty="0"/>
              <a:t> 읽을 수 있는 방법을 고안하려 하였는데</a:t>
            </a:r>
            <a:r>
              <a:rPr lang="en-US" altLang="ko-KR" sz="2100" dirty="0"/>
              <a:t>, </a:t>
            </a:r>
            <a:r>
              <a:rPr lang="ko-KR" altLang="en-US" sz="2100" dirty="0"/>
              <a:t>그 결과로 개발된 것이 </a:t>
            </a:r>
            <a:r>
              <a:rPr lang="en-US" altLang="ko-KR" sz="2100" dirty="0"/>
              <a:t>12</a:t>
            </a:r>
            <a:r>
              <a:rPr lang="ko-KR" altLang="en-US" sz="2100" dirty="0"/>
              <a:t>점</a:t>
            </a:r>
            <a:r>
              <a:rPr lang="en-US" altLang="ko-KR" sz="2100" dirty="0"/>
              <a:t>(</a:t>
            </a:r>
            <a:r>
              <a:rPr lang="ko-KR" altLang="en-US" sz="2100" dirty="0"/>
              <a:t>세로로 </a:t>
            </a:r>
            <a:r>
              <a:rPr lang="en-US" altLang="ko-KR" sz="2100" dirty="0"/>
              <a:t>6</a:t>
            </a:r>
            <a:r>
              <a:rPr lang="ko-KR" altLang="en-US" sz="2100" dirty="0"/>
              <a:t>점</a:t>
            </a:r>
            <a:r>
              <a:rPr lang="en-US" altLang="ko-KR" sz="2100" dirty="0"/>
              <a:t>, </a:t>
            </a:r>
            <a:r>
              <a:rPr lang="ko-KR" altLang="en-US" sz="2100" dirty="0"/>
              <a:t>가로로 </a:t>
            </a:r>
            <a:r>
              <a:rPr lang="en-US" altLang="ko-KR" sz="2100" dirty="0"/>
              <a:t>2</a:t>
            </a:r>
            <a:r>
              <a:rPr lang="ko-KR" altLang="en-US" sz="2100" dirty="0"/>
              <a:t>점</a:t>
            </a:r>
            <a:r>
              <a:rPr lang="en-US" altLang="ko-KR" sz="2100" dirty="0"/>
              <a:t>)</a:t>
            </a:r>
            <a:r>
              <a:rPr lang="ko-KR" altLang="en-US" sz="2100" dirty="0"/>
              <a:t>으로 되어 있는 </a:t>
            </a:r>
            <a:r>
              <a:rPr lang="ko-KR" altLang="en-US" sz="2100" dirty="0" err="1"/>
              <a:t>야간문자</a:t>
            </a:r>
            <a:r>
              <a:rPr lang="en-US" altLang="ko-KR" sz="2100" dirty="0"/>
              <a:t>(</a:t>
            </a:r>
            <a:r>
              <a:rPr lang="en-US" altLang="ko-KR" sz="2100" dirty="0" err="1"/>
              <a:t>Ecriture</a:t>
            </a:r>
            <a:r>
              <a:rPr lang="en-US" altLang="ko-KR" sz="2100" dirty="0"/>
              <a:t> Nocturne)</a:t>
            </a:r>
            <a:r>
              <a:rPr lang="ko-KR" altLang="en-US" sz="2100" dirty="0"/>
              <a:t>이다</a:t>
            </a:r>
            <a:r>
              <a:rPr lang="en-US" altLang="ko-KR" sz="2100" dirty="0" smtClean="0"/>
              <a:t>.</a:t>
            </a:r>
            <a:endParaRPr lang="ko-KR" altLang="en-US" sz="2100" dirty="0"/>
          </a:p>
        </p:txBody>
      </p:sp>
    </p:spTree>
    <p:extLst>
      <p:ext uri="{BB962C8B-B14F-4D97-AF65-F5344CB8AC3E}">
        <p14:creationId xmlns:p14="http://schemas.microsoft.com/office/powerpoint/2010/main" val="69783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b="1" dirty="0"/>
              <a:t>점자의 유래와 발달 </a:t>
            </a:r>
            <a:r>
              <a:rPr lang="ko-KR" altLang="en-US" sz="2800" b="1" dirty="0" smtClean="0"/>
              <a:t>과정</a:t>
            </a:r>
            <a:endParaRPr lang="ko-KR" altLang="en-US" sz="2800" dirty="0"/>
          </a:p>
          <a:p>
            <a:pPr marL="0" indent="0" fontAlgn="base">
              <a:buNone/>
            </a:pPr>
            <a:r>
              <a:rPr lang="ko-KR" altLang="en-US" sz="2200" dirty="0" smtClean="0"/>
              <a:t>그는 </a:t>
            </a:r>
            <a:r>
              <a:rPr lang="en-US" altLang="ko-KR" sz="2200" dirty="0"/>
              <a:t>12</a:t>
            </a:r>
            <a:r>
              <a:rPr lang="ko-KR" altLang="en-US" sz="2200" dirty="0" err="1"/>
              <a:t>점자뿐만</a:t>
            </a:r>
            <a:r>
              <a:rPr lang="ko-KR" altLang="en-US" sz="2200" dirty="0"/>
              <a:t> 아니라</a:t>
            </a:r>
            <a:r>
              <a:rPr lang="en-US" altLang="ko-KR" sz="2200" dirty="0"/>
              <a:t>, </a:t>
            </a:r>
            <a:r>
              <a:rPr lang="ko-KR" altLang="en-US" sz="2200" dirty="0"/>
              <a:t>이를 쓰는 데 필요한 </a:t>
            </a:r>
            <a:r>
              <a:rPr lang="ko-KR" altLang="en-US" sz="2200" dirty="0" err="1"/>
              <a:t>점자판과</a:t>
            </a:r>
            <a:r>
              <a:rPr lang="ko-KR" altLang="en-US" sz="2200" dirty="0"/>
              <a:t> </a:t>
            </a:r>
            <a:r>
              <a:rPr lang="ko-KR" altLang="en-US" sz="2200" dirty="0" err="1"/>
              <a:t>점필도</a:t>
            </a:r>
            <a:r>
              <a:rPr lang="ko-KR" altLang="en-US" sz="2200" dirty="0"/>
              <a:t> 고안해 냈다</a:t>
            </a:r>
            <a:r>
              <a:rPr lang="en-US" altLang="ko-KR" sz="2200" dirty="0" smtClean="0"/>
              <a:t>.</a:t>
            </a:r>
          </a:p>
          <a:p>
            <a:pPr marL="0" indent="0" fontAlgn="base">
              <a:buNone/>
            </a:pPr>
            <a:endParaRPr lang="ko-KR" altLang="en-US" sz="2200" dirty="0"/>
          </a:p>
          <a:p>
            <a:pPr marL="0" indent="0" fontAlgn="base">
              <a:buNone/>
            </a:pPr>
            <a:r>
              <a:rPr lang="en-US" altLang="ko-KR" sz="2200" dirty="0"/>
              <a:t>1829</a:t>
            </a:r>
            <a:r>
              <a:rPr lang="ko-KR" altLang="en-US" sz="2200" dirty="0"/>
              <a:t>년에는 </a:t>
            </a:r>
            <a:r>
              <a:rPr lang="ko-KR" altLang="en-US" sz="2200" dirty="0" err="1"/>
              <a:t>브라유</a:t>
            </a:r>
            <a:r>
              <a:rPr lang="en-US" altLang="ko-KR" sz="2200" dirty="0"/>
              <a:t>(Louis Braille, 1809-1852)</a:t>
            </a:r>
            <a:r>
              <a:rPr lang="ko-KR" altLang="en-US" sz="2200" dirty="0"/>
              <a:t>에 의해 </a:t>
            </a:r>
            <a:r>
              <a:rPr lang="en-US" altLang="ko-KR" sz="2200" dirty="0"/>
              <a:t>6</a:t>
            </a:r>
            <a:r>
              <a:rPr lang="ko-KR" altLang="en-US" sz="2200" dirty="0"/>
              <a:t>점자가 처음으로 고안 </a:t>
            </a:r>
            <a:r>
              <a:rPr lang="en-US" altLang="ko-KR" sz="2200" dirty="0"/>
              <a:t>· </a:t>
            </a:r>
            <a:r>
              <a:rPr lang="ko-KR" altLang="en-US" sz="2200" dirty="0"/>
              <a:t>발표되었으며</a:t>
            </a:r>
            <a:r>
              <a:rPr lang="en-US" altLang="ko-KR" sz="2200" dirty="0"/>
              <a:t>, </a:t>
            </a:r>
            <a:r>
              <a:rPr lang="ko-KR" altLang="en-US" sz="2200" dirty="0"/>
              <a:t>그 후 </a:t>
            </a:r>
            <a:r>
              <a:rPr lang="en-US" altLang="ko-KR" sz="2200" dirty="0"/>
              <a:t>1834</a:t>
            </a:r>
            <a:r>
              <a:rPr lang="ko-KR" altLang="en-US" sz="2200" dirty="0"/>
              <a:t>년까지 </a:t>
            </a:r>
            <a:r>
              <a:rPr lang="en-US" altLang="ko-KR" sz="2200" dirty="0"/>
              <a:t>5</a:t>
            </a:r>
            <a:r>
              <a:rPr lang="ko-KR" altLang="en-US" sz="2200" dirty="0"/>
              <a:t>년간 읽기 체계와 음악 기호 체계가 개발되었다</a:t>
            </a:r>
            <a:r>
              <a:rPr lang="en-US" altLang="ko-KR" sz="2200" dirty="0"/>
              <a:t>.</a:t>
            </a:r>
            <a:endParaRPr lang="ko-KR" altLang="en-US" sz="2200" dirty="0"/>
          </a:p>
          <a:p>
            <a:pPr marL="0" indent="0" fontAlgn="base">
              <a:buNone/>
            </a:pPr>
            <a:r>
              <a:rPr lang="ko-KR" altLang="en-US" sz="2200" dirty="0"/>
              <a:t>이것은 </a:t>
            </a:r>
            <a:r>
              <a:rPr lang="en-US" altLang="ko-KR" sz="2200" dirty="0"/>
              <a:t>6</a:t>
            </a:r>
            <a:r>
              <a:rPr lang="ko-KR" altLang="en-US" sz="2200" dirty="0"/>
              <a:t>개의 점 </a:t>
            </a:r>
            <a:r>
              <a:rPr lang="en-US" altLang="ko-KR" sz="2200" dirty="0"/>
              <a:t>(</a:t>
            </a:r>
            <a:r>
              <a:rPr lang="ko-KR" altLang="en-US" sz="2200" dirty="0"/>
              <a:t>가로로</a:t>
            </a:r>
            <a:r>
              <a:rPr lang="en-US" altLang="ko-KR" sz="2200" dirty="0"/>
              <a:t>3</a:t>
            </a:r>
            <a:r>
              <a:rPr lang="ko-KR" altLang="en-US" sz="2200" dirty="0"/>
              <a:t>점</a:t>
            </a:r>
            <a:r>
              <a:rPr lang="en-US" altLang="ko-KR" sz="2200" dirty="0"/>
              <a:t>, </a:t>
            </a:r>
            <a:r>
              <a:rPr lang="ko-KR" altLang="en-US" sz="2200" dirty="0"/>
              <a:t>세로로 </a:t>
            </a:r>
            <a:r>
              <a:rPr lang="en-US" altLang="ko-KR" sz="2200" dirty="0"/>
              <a:t>2</a:t>
            </a:r>
            <a:r>
              <a:rPr lang="ko-KR" altLang="en-US" sz="2200" dirty="0"/>
              <a:t>점</a:t>
            </a:r>
            <a:r>
              <a:rPr lang="en-US" altLang="ko-KR" sz="2200" dirty="0"/>
              <a:t>)</a:t>
            </a:r>
            <a:r>
              <a:rPr lang="ko-KR" altLang="en-US" sz="2200" dirty="0"/>
              <a:t>의 위치나 조합을 달리하여 볼록 나오게 찍음으로써 점자가 되게 하는 체계이다</a:t>
            </a:r>
            <a:r>
              <a:rPr lang="en-US" altLang="ko-KR" sz="2200" dirty="0" smtClean="0"/>
              <a:t>.</a:t>
            </a:r>
          </a:p>
          <a:p>
            <a:pPr marL="0" indent="0" fontAlgn="base">
              <a:buNone/>
            </a:pPr>
            <a:endParaRPr lang="en-US" altLang="ko-KR" sz="2200" dirty="0" smtClean="0"/>
          </a:p>
          <a:p>
            <a:pPr marL="0" indent="0" fontAlgn="base">
              <a:buNone/>
            </a:pPr>
            <a:r>
              <a:rPr lang="ko-KR" altLang="en-US" sz="2200" dirty="0" smtClean="0"/>
              <a:t>루이 </a:t>
            </a:r>
            <a:r>
              <a:rPr lang="ko-KR" altLang="en-US" sz="2200" dirty="0" err="1"/>
              <a:t>부라유는</a:t>
            </a:r>
            <a:r>
              <a:rPr lang="ko-KR" altLang="en-US" sz="2200" dirty="0"/>
              <a:t> </a:t>
            </a:r>
            <a:r>
              <a:rPr lang="en-US" altLang="ko-KR" sz="2200" dirty="0"/>
              <a:t>10</a:t>
            </a:r>
            <a:r>
              <a:rPr lang="ko-KR" altLang="en-US" sz="2200" dirty="0"/>
              <a:t>세가 되었을 때 아우에</a:t>
            </a:r>
            <a:r>
              <a:rPr lang="en-US" altLang="ko-KR" sz="2200" dirty="0"/>
              <a:t>(Valentin </a:t>
            </a:r>
            <a:r>
              <a:rPr lang="en-US" altLang="ko-KR" sz="2200" dirty="0" err="1"/>
              <a:t>Hauy</a:t>
            </a:r>
            <a:r>
              <a:rPr lang="en-US" altLang="ko-KR" sz="2200" dirty="0"/>
              <a:t>)</a:t>
            </a:r>
            <a:r>
              <a:rPr lang="ko-KR" altLang="en-US" sz="2200" dirty="0"/>
              <a:t>가 설립한 맹학교에 입학하였고</a:t>
            </a:r>
            <a:r>
              <a:rPr lang="en-US" altLang="ko-KR" sz="2200" dirty="0"/>
              <a:t>, </a:t>
            </a:r>
            <a:r>
              <a:rPr lang="ko-KR" altLang="en-US" sz="2200" dirty="0"/>
              <a:t>이 학교에서 </a:t>
            </a:r>
            <a:r>
              <a:rPr lang="ko-KR" altLang="en-US" sz="2200" dirty="0" err="1"/>
              <a:t>바르비에</a:t>
            </a:r>
            <a:r>
              <a:rPr lang="ko-KR" altLang="en-US" sz="2200" dirty="0"/>
              <a:t> 점자 체계를 공부하였다</a:t>
            </a:r>
            <a:r>
              <a:rPr lang="en-US" altLang="ko-KR" sz="2200" dirty="0"/>
              <a:t>. </a:t>
            </a:r>
            <a:r>
              <a:rPr lang="ko-KR" altLang="en-US" sz="2200" dirty="0"/>
              <a:t>그러나 그 체계의 수직 </a:t>
            </a:r>
            <a:r>
              <a:rPr lang="en-US" altLang="ko-KR" sz="2200" dirty="0"/>
              <a:t>6</a:t>
            </a:r>
            <a:r>
              <a:rPr lang="ko-KR" altLang="en-US" sz="2200" dirty="0"/>
              <a:t>점 배열이 손가락 끝으로 인지하기에 너무 길어 해독하는데 어려움이 있자 이 체계에 기초한 </a:t>
            </a:r>
            <a:r>
              <a:rPr lang="en-US" altLang="ko-KR" sz="2200" dirty="0"/>
              <a:t>6</a:t>
            </a:r>
            <a:r>
              <a:rPr lang="ko-KR" altLang="en-US" sz="2200" dirty="0"/>
              <a:t>점자를 개발하게 되었다</a:t>
            </a:r>
            <a:r>
              <a:rPr lang="en-US" altLang="ko-KR" sz="2200" dirty="0"/>
              <a:t>. </a:t>
            </a:r>
            <a:r>
              <a:rPr lang="ko-KR" altLang="en-US" sz="2200" dirty="0" err="1"/>
              <a:t>브라유에</a:t>
            </a:r>
            <a:r>
              <a:rPr lang="ko-KR" altLang="en-US" sz="2200" dirty="0"/>
              <a:t> 의해 개발된 이 점자는 그가 세상을 떠난 </a:t>
            </a:r>
            <a:r>
              <a:rPr lang="en-US" altLang="ko-KR" sz="2200" dirty="0"/>
              <a:t>2</a:t>
            </a:r>
            <a:r>
              <a:rPr lang="ko-KR" altLang="en-US" sz="2200" dirty="0"/>
              <a:t>년 후인 </a:t>
            </a:r>
            <a:r>
              <a:rPr lang="en-US" altLang="ko-KR" sz="2200" dirty="0"/>
              <a:t>1854</a:t>
            </a:r>
            <a:r>
              <a:rPr lang="ko-KR" altLang="en-US" sz="2200" dirty="0"/>
              <a:t>년에 비로소 공식적으로 인정받았다</a:t>
            </a:r>
            <a:r>
              <a:rPr lang="en-US" altLang="ko-KR" sz="2200" dirty="0"/>
              <a:t>.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00263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b="1" dirty="0"/>
              <a:t>점자의 유래와 발달 </a:t>
            </a:r>
            <a:r>
              <a:rPr lang="ko-KR" altLang="en-US" sz="2800" b="1" dirty="0" smtClean="0"/>
              <a:t>과정</a:t>
            </a:r>
            <a:endParaRPr lang="en-US" altLang="ko-KR" sz="2800" b="1" dirty="0" smtClean="0"/>
          </a:p>
          <a:p>
            <a:pPr fontAlgn="base"/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 err="1"/>
              <a:t>양각점자로</a:t>
            </a:r>
            <a:r>
              <a:rPr lang="ko-KR" altLang="en-US" dirty="0"/>
              <a:t> 개발된 것 중에 </a:t>
            </a:r>
            <a:r>
              <a:rPr lang="ko-KR" altLang="en-US" dirty="0" err="1"/>
              <a:t>뉴욕점자</a:t>
            </a:r>
            <a:r>
              <a:rPr lang="en-US" altLang="ko-KR" dirty="0"/>
              <a:t>(New York Point)</a:t>
            </a:r>
            <a:r>
              <a:rPr lang="ko-KR" altLang="en-US" dirty="0"/>
              <a:t>도 있다</a:t>
            </a:r>
            <a:r>
              <a:rPr lang="en-US" altLang="ko-KR" dirty="0"/>
              <a:t>. </a:t>
            </a:r>
            <a:r>
              <a:rPr lang="ko-KR" altLang="en-US" dirty="0"/>
              <a:t>이것은 </a:t>
            </a:r>
            <a:r>
              <a:rPr lang="en-US" altLang="ko-KR" dirty="0"/>
              <a:t>1868</a:t>
            </a:r>
            <a:r>
              <a:rPr lang="ko-KR" altLang="en-US" dirty="0"/>
              <a:t>년에 당시 뉴욕 맹학교의 교장인 웨이트</a:t>
            </a:r>
            <a:r>
              <a:rPr lang="en-US" altLang="ko-KR" dirty="0"/>
              <a:t>(William </a:t>
            </a:r>
            <a:r>
              <a:rPr lang="en-US" altLang="ko-KR" dirty="0" err="1"/>
              <a:t>Beil</a:t>
            </a:r>
            <a:r>
              <a:rPr lang="en-US" altLang="ko-KR" dirty="0"/>
              <a:t> Wait)</a:t>
            </a:r>
            <a:r>
              <a:rPr lang="ko-KR" altLang="en-US" dirty="0"/>
              <a:t>에 의해 발표되었으며</a:t>
            </a:r>
            <a:r>
              <a:rPr lang="en-US" altLang="ko-KR" dirty="0"/>
              <a:t>, </a:t>
            </a:r>
            <a:r>
              <a:rPr lang="ko-KR" altLang="en-US" dirty="0"/>
              <a:t>세로로 </a:t>
            </a:r>
            <a:r>
              <a:rPr lang="en-US" altLang="ko-KR" dirty="0"/>
              <a:t>2</a:t>
            </a:r>
            <a:r>
              <a:rPr lang="ko-KR" altLang="en-US" dirty="0"/>
              <a:t>점</a:t>
            </a:r>
            <a:r>
              <a:rPr lang="en-US" altLang="ko-KR" dirty="0"/>
              <a:t>, </a:t>
            </a:r>
            <a:r>
              <a:rPr lang="ko-KR" altLang="en-US" dirty="0"/>
              <a:t>가로로 최고 </a:t>
            </a:r>
            <a:r>
              <a:rPr lang="en-US" altLang="ko-KR" dirty="0"/>
              <a:t>4</a:t>
            </a:r>
            <a:r>
              <a:rPr lang="ko-KR" altLang="en-US" dirty="0"/>
              <a:t>점까지 배열할 수 있는 양각 점자 체계로서 자주 쓰이는 문자가 </a:t>
            </a:r>
            <a:r>
              <a:rPr lang="ko-KR" altLang="en-US" dirty="0" err="1"/>
              <a:t>최소수의</a:t>
            </a:r>
            <a:r>
              <a:rPr lang="ko-KR" altLang="en-US" dirty="0"/>
              <a:t> 점을 갖도록 되어 있다</a:t>
            </a:r>
            <a:r>
              <a:rPr lang="en-US" altLang="ko-KR" dirty="0" smtClean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양각 체계는 이밖에 다른 여러 사람들에 의해서도 개발되었으나</a:t>
            </a:r>
            <a:r>
              <a:rPr lang="en-US" altLang="ko-KR" dirty="0"/>
              <a:t>, </a:t>
            </a:r>
            <a:r>
              <a:rPr lang="ko-KR" altLang="en-US" dirty="0"/>
              <a:t>세월이 </a:t>
            </a:r>
            <a:r>
              <a:rPr lang="ko-KR" altLang="en-US" dirty="0" smtClean="0"/>
              <a:t>흐름에 </a:t>
            </a:r>
            <a:r>
              <a:rPr lang="ko-KR" altLang="en-US" dirty="0"/>
              <a:t>따라 독해에 가장 적합한 </a:t>
            </a:r>
            <a:r>
              <a:rPr lang="ko-KR" altLang="en-US" dirty="0" err="1"/>
              <a:t>브라유의</a:t>
            </a:r>
            <a:r>
              <a:rPr lang="ko-KR" altLang="en-US" dirty="0"/>
              <a:t> </a:t>
            </a:r>
            <a:r>
              <a:rPr lang="en-US" altLang="ko-KR" dirty="0"/>
              <a:t>6</a:t>
            </a:r>
            <a:r>
              <a:rPr lang="ko-KR" altLang="en-US" dirty="0"/>
              <a:t>점자만이 대다수의 다른 언어에 적용되었다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982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dirty="0"/>
              <a:t>점자의 유래와 발달 </a:t>
            </a:r>
            <a:r>
              <a:rPr lang="ko-KR" altLang="en-US" sz="2800" dirty="0" smtClean="0"/>
              <a:t>과정</a:t>
            </a:r>
            <a:endParaRPr lang="en-US" altLang="ko-KR" sz="2800" dirty="0" smtClean="0"/>
          </a:p>
          <a:p>
            <a:pPr fontAlgn="base"/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dirty="0" smtClean="0"/>
              <a:t>❍ 한국 점자</a:t>
            </a:r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sz="2200" dirty="0" smtClean="0"/>
              <a:t>우리나라 최초의 </a:t>
            </a:r>
            <a:r>
              <a:rPr lang="ko-KR" altLang="en-US" sz="2200" dirty="0" err="1" smtClean="0"/>
              <a:t>점자체계는</a:t>
            </a:r>
            <a:r>
              <a:rPr lang="ko-KR" altLang="en-US" sz="2200" dirty="0" smtClean="0"/>
              <a:t> </a:t>
            </a:r>
            <a:r>
              <a:rPr lang="en-US" altLang="ko-KR" sz="2200" dirty="0" smtClean="0"/>
              <a:t>'</a:t>
            </a:r>
            <a:r>
              <a:rPr lang="ko-KR" altLang="en-US" sz="2200" dirty="0" smtClean="0"/>
              <a:t>조선훈맹점자</a:t>
            </a:r>
            <a:r>
              <a:rPr lang="en-US" altLang="ko-KR" sz="2200" dirty="0" smtClean="0"/>
              <a:t>'</a:t>
            </a:r>
            <a:r>
              <a:rPr lang="ko-KR" altLang="en-US" sz="2200" dirty="0" smtClean="0"/>
              <a:t>로</a:t>
            </a:r>
            <a:r>
              <a:rPr lang="en-US" altLang="ko-KR" sz="2200" dirty="0" smtClean="0"/>
              <a:t>, 1894</a:t>
            </a:r>
            <a:r>
              <a:rPr lang="ko-KR" altLang="en-US" sz="2200" dirty="0" smtClean="0"/>
              <a:t>년 평양에서 시각장애인 교육을 시작한 미국인 선교사 홀</a:t>
            </a:r>
            <a:r>
              <a:rPr lang="en-US" altLang="ko-KR" sz="2200" dirty="0" smtClean="0"/>
              <a:t>(</a:t>
            </a:r>
            <a:r>
              <a:rPr lang="en-US" altLang="ko-KR" sz="2200" dirty="0" err="1" smtClean="0"/>
              <a:t>Rossetta</a:t>
            </a:r>
            <a:r>
              <a:rPr lang="en-US" altLang="ko-KR" sz="2200" dirty="0" smtClean="0"/>
              <a:t> Sherwood Hall)</a:t>
            </a:r>
            <a:r>
              <a:rPr lang="ko-KR" altLang="en-US" sz="2200" dirty="0" smtClean="0"/>
              <a:t>이 </a:t>
            </a:r>
            <a:r>
              <a:rPr lang="ko-KR" altLang="en-US" sz="2200" dirty="0" err="1" smtClean="0"/>
              <a:t>뉴욕식</a:t>
            </a:r>
            <a:r>
              <a:rPr lang="ko-KR" altLang="en-US" sz="2200" dirty="0" smtClean="0"/>
              <a:t> 점자를 바탕으로 해서 만들었다</a:t>
            </a:r>
            <a:r>
              <a:rPr lang="en-US" altLang="ko-KR" sz="2200" dirty="0" smtClean="0"/>
              <a:t>. </a:t>
            </a:r>
            <a:endParaRPr lang="ko-KR" altLang="en-US" sz="2200" dirty="0" smtClean="0"/>
          </a:p>
          <a:p>
            <a:pPr marL="0" indent="0" fontAlgn="base">
              <a:buNone/>
            </a:pPr>
            <a:r>
              <a:rPr lang="ko-KR" altLang="en-US" sz="2200" dirty="0" smtClean="0"/>
              <a:t>그러나 </a:t>
            </a:r>
            <a:r>
              <a:rPr lang="ko-KR" altLang="en-US" sz="2200" dirty="0"/>
              <a:t>이 </a:t>
            </a:r>
            <a:r>
              <a:rPr lang="en-US" altLang="ko-KR" sz="2200" dirty="0"/>
              <a:t>'</a:t>
            </a:r>
            <a:r>
              <a:rPr lang="ko-KR" altLang="en-US" sz="2200" dirty="0"/>
              <a:t>조선훈맹점자</a:t>
            </a:r>
            <a:r>
              <a:rPr lang="en-US" altLang="ko-KR" sz="2200" dirty="0"/>
              <a:t>'</a:t>
            </a:r>
            <a:r>
              <a:rPr lang="ko-KR" altLang="en-US" sz="2200" dirty="0"/>
              <a:t>는 세로 </a:t>
            </a:r>
            <a:r>
              <a:rPr lang="en-US" altLang="ko-KR" sz="2200" dirty="0"/>
              <a:t>2</a:t>
            </a:r>
            <a:r>
              <a:rPr lang="ko-KR" altLang="en-US" sz="2200" dirty="0"/>
              <a:t>줄</a:t>
            </a:r>
            <a:r>
              <a:rPr lang="en-US" altLang="ko-KR" sz="2200" dirty="0"/>
              <a:t>, </a:t>
            </a:r>
            <a:r>
              <a:rPr lang="ko-KR" altLang="en-US" sz="2200" dirty="0"/>
              <a:t>가로 </a:t>
            </a:r>
            <a:r>
              <a:rPr lang="en-US" altLang="ko-KR" sz="2200" dirty="0"/>
              <a:t>2</a:t>
            </a:r>
            <a:r>
              <a:rPr lang="ko-KR" altLang="en-US" sz="2200" dirty="0"/>
              <a:t>줄씩 </a:t>
            </a:r>
            <a:r>
              <a:rPr lang="en-US" altLang="ko-KR" sz="2200" dirty="0"/>
              <a:t>4</a:t>
            </a:r>
            <a:r>
              <a:rPr lang="ko-KR" altLang="en-US" sz="2200" dirty="0"/>
              <a:t>점으로 만들어져 세계적으로 공인된 </a:t>
            </a:r>
            <a:r>
              <a:rPr lang="ko-KR" altLang="en-US" sz="2200" dirty="0" err="1"/>
              <a:t>브라이유</a:t>
            </a:r>
            <a:r>
              <a:rPr lang="ko-KR" altLang="en-US" sz="2200" dirty="0"/>
              <a:t> </a:t>
            </a:r>
            <a:r>
              <a:rPr lang="en-US" altLang="ko-KR" sz="2200" dirty="0"/>
              <a:t>6</a:t>
            </a:r>
            <a:r>
              <a:rPr lang="ko-KR" altLang="en-US" sz="2200" dirty="0"/>
              <a:t>점식 </a:t>
            </a:r>
            <a:r>
              <a:rPr lang="ko-KR" altLang="en-US" sz="2200" dirty="0" err="1"/>
              <a:t>점자체계와</a:t>
            </a:r>
            <a:r>
              <a:rPr lang="ko-KR" altLang="en-US" sz="2200" dirty="0"/>
              <a:t> 맞지 않아 개정의 필요성이 제기되었다</a:t>
            </a:r>
            <a:r>
              <a:rPr lang="en-US" altLang="ko-KR" sz="2200" dirty="0"/>
              <a:t>. </a:t>
            </a:r>
            <a:endParaRPr lang="ko-KR" altLang="en-US" sz="2200" dirty="0"/>
          </a:p>
          <a:p>
            <a:pPr marL="0" indent="0" fontAlgn="base">
              <a:buNone/>
            </a:pPr>
            <a:r>
              <a:rPr lang="en-US" altLang="ko-KR" sz="2200" dirty="0"/>
              <a:t>1913</a:t>
            </a:r>
            <a:r>
              <a:rPr lang="ko-KR" altLang="en-US" sz="2200" dirty="0"/>
              <a:t>년 조선총독부에 의해 설립된 </a:t>
            </a:r>
            <a:r>
              <a:rPr lang="ko-KR" altLang="en-US" sz="2200" dirty="0" err="1"/>
              <a:t>제생원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맹아부</a:t>
            </a:r>
            <a:r>
              <a:rPr lang="en-US" altLang="ko-KR" sz="2200" dirty="0"/>
              <a:t>(</a:t>
            </a:r>
            <a:r>
              <a:rPr lang="ko-KR" altLang="en-US" sz="2200" dirty="0"/>
              <a:t>지금의 서울맹학교</a:t>
            </a:r>
            <a:r>
              <a:rPr lang="en-US" altLang="ko-KR" sz="2200" dirty="0"/>
              <a:t>)</a:t>
            </a:r>
            <a:r>
              <a:rPr lang="ko-KR" altLang="en-US" sz="2200" dirty="0"/>
              <a:t>의 초대 교사인 </a:t>
            </a:r>
            <a:r>
              <a:rPr lang="ko-KR" altLang="en-US" sz="2200" dirty="0" err="1"/>
              <a:t>송암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박두성은</a:t>
            </a:r>
            <a:r>
              <a:rPr lang="ko-KR" altLang="en-US" sz="2200" dirty="0"/>
              <a:t> </a:t>
            </a:r>
            <a:r>
              <a:rPr lang="ko-KR" altLang="en-US" sz="2200" dirty="0" err="1"/>
              <a:t>제생원</a:t>
            </a:r>
            <a:r>
              <a:rPr lang="ko-KR" altLang="en-US" sz="2200" dirty="0"/>
              <a:t> 학생과 일반 시각장애인들과 함께 </a:t>
            </a:r>
            <a:r>
              <a:rPr lang="ko-KR" altLang="en-US" sz="2200" dirty="0" err="1"/>
              <a:t>브라이유식</a:t>
            </a:r>
            <a:r>
              <a:rPr lang="ko-KR" altLang="en-US" sz="2200" dirty="0"/>
              <a:t> </a:t>
            </a:r>
            <a:r>
              <a:rPr lang="ko-KR" altLang="en-US" sz="2200" dirty="0" err="1"/>
              <a:t>한글점자</a:t>
            </a:r>
            <a:r>
              <a:rPr lang="ko-KR" altLang="en-US" sz="2200" dirty="0"/>
              <a:t> 연구를 시작하여 </a:t>
            </a:r>
            <a:r>
              <a:rPr lang="en-US" altLang="ko-KR" sz="2200" dirty="0"/>
              <a:t>1921</a:t>
            </a:r>
            <a:r>
              <a:rPr lang="ko-KR" altLang="en-US" sz="2200" dirty="0"/>
              <a:t>년 </a:t>
            </a:r>
            <a:r>
              <a:rPr lang="en-US" altLang="ko-KR" sz="2200" dirty="0"/>
              <a:t>6</a:t>
            </a:r>
            <a:r>
              <a:rPr lang="ko-KR" altLang="en-US" sz="2200" dirty="0"/>
              <a:t>점식 </a:t>
            </a:r>
            <a:r>
              <a:rPr lang="ko-KR" altLang="en-US" sz="2200" dirty="0" err="1"/>
              <a:t>한글점자를</a:t>
            </a:r>
            <a:r>
              <a:rPr lang="ko-KR" altLang="en-US" sz="2200" dirty="0"/>
              <a:t> 내놓게 되었다</a:t>
            </a:r>
            <a:r>
              <a:rPr lang="en-US" altLang="ko-KR" dirty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226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b="1" dirty="0"/>
              <a:t>점자의 유래와 발달 </a:t>
            </a:r>
            <a:r>
              <a:rPr lang="ko-KR" altLang="en-US" sz="2800" b="1" dirty="0" smtClean="0"/>
              <a:t>과정</a:t>
            </a:r>
            <a:endParaRPr lang="en-US" altLang="ko-KR" sz="2800" b="1" dirty="0" smtClean="0"/>
          </a:p>
          <a:p>
            <a:pPr fontAlgn="base"/>
            <a:endParaRPr lang="en-US" altLang="ko-KR" dirty="0" smtClean="0"/>
          </a:p>
          <a:p>
            <a:pPr marL="0" indent="0" fontAlgn="base">
              <a:buNone/>
            </a:pPr>
            <a:r>
              <a:rPr lang="ko-KR" altLang="en-US" dirty="0"/>
              <a:t>그 후 </a:t>
            </a:r>
            <a:r>
              <a:rPr lang="ko-KR" altLang="en-US" dirty="0" err="1"/>
              <a:t>송암은</a:t>
            </a:r>
            <a:r>
              <a:rPr lang="ko-KR" altLang="en-US" dirty="0"/>
              <a:t> 수차례의 수정</a:t>
            </a:r>
            <a:r>
              <a:rPr lang="en-US" altLang="ko-KR" dirty="0"/>
              <a:t>, </a:t>
            </a:r>
            <a:r>
              <a:rPr lang="ko-KR" altLang="en-US" dirty="0"/>
              <a:t>보완을 거쳐 </a:t>
            </a:r>
            <a:r>
              <a:rPr lang="en-US" altLang="ko-KR" dirty="0"/>
              <a:t>1926</a:t>
            </a:r>
            <a:r>
              <a:rPr lang="ko-KR" altLang="en-US" dirty="0"/>
              <a:t>년 </a:t>
            </a:r>
            <a:r>
              <a:rPr lang="en-US" altLang="ko-KR" dirty="0"/>
              <a:t>11</a:t>
            </a:r>
            <a:r>
              <a:rPr lang="ko-KR" altLang="en-US" dirty="0"/>
              <a:t>월 </a:t>
            </a:r>
            <a:r>
              <a:rPr lang="en-US" altLang="ko-KR" dirty="0"/>
              <a:t>4</a:t>
            </a:r>
            <a:r>
              <a:rPr lang="ko-KR" altLang="en-US" dirty="0"/>
              <a:t>일 </a:t>
            </a:r>
            <a:r>
              <a:rPr lang="en-US" altLang="ko-KR" dirty="0"/>
              <a:t>'</a:t>
            </a:r>
            <a:r>
              <a:rPr lang="ko-KR" altLang="en-US" dirty="0" err="1"/>
              <a:t>훈맹정음</a:t>
            </a:r>
            <a:r>
              <a:rPr lang="en-US" altLang="ko-KR" dirty="0"/>
              <a:t>'</a:t>
            </a:r>
            <a:r>
              <a:rPr lang="ko-KR" altLang="en-US" dirty="0"/>
              <a:t>이란 이름으로 한국어점자를 발표하였고</a:t>
            </a:r>
            <a:r>
              <a:rPr lang="en-US" altLang="ko-KR" dirty="0"/>
              <a:t>, </a:t>
            </a:r>
            <a:r>
              <a:rPr lang="ko-KR" altLang="en-US" dirty="0"/>
              <a:t>시각장애인들은 이 날을 </a:t>
            </a:r>
            <a:r>
              <a:rPr lang="en-US" altLang="ko-KR" dirty="0"/>
              <a:t>'</a:t>
            </a:r>
            <a:r>
              <a:rPr lang="ko-KR" altLang="en-US" dirty="0"/>
              <a:t>점자의 날</a:t>
            </a:r>
            <a:r>
              <a:rPr lang="en-US" altLang="ko-KR" dirty="0"/>
              <a:t>'</a:t>
            </a:r>
            <a:r>
              <a:rPr lang="ko-KR" altLang="en-US" dirty="0"/>
              <a:t>로 지정하여 기념하고 있다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1993</a:t>
            </a:r>
            <a:r>
              <a:rPr lang="ko-KR" altLang="en-US" dirty="0"/>
              <a:t>년 문화체육부와 </a:t>
            </a:r>
            <a:r>
              <a:rPr lang="en-US" altLang="ko-KR" dirty="0"/>
              <a:t>LG</a:t>
            </a:r>
            <a:r>
              <a:rPr lang="ko-KR" altLang="en-US" dirty="0"/>
              <a:t>복지재단의 후원으로 </a:t>
            </a:r>
            <a:r>
              <a:rPr lang="en-US" altLang="ko-KR" dirty="0"/>
              <a:t>[</a:t>
            </a:r>
            <a:r>
              <a:rPr lang="ko-KR" altLang="en-US" dirty="0"/>
              <a:t>한국 점자 연구 위원회</a:t>
            </a:r>
            <a:r>
              <a:rPr lang="en-US" altLang="ko-KR" dirty="0"/>
              <a:t>]</a:t>
            </a:r>
            <a:r>
              <a:rPr lang="ko-KR" altLang="en-US" dirty="0"/>
              <a:t>가 발족 되었고 회장 </a:t>
            </a:r>
            <a:r>
              <a:rPr lang="ko-KR" altLang="en-US" dirty="0" err="1"/>
              <a:t>임안수</a:t>
            </a:r>
            <a:r>
              <a:rPr lang="ko-KR" altLang="en-US" dirty="0"/>
              <a:t> 교수와 </a:t>
            </a:r>
            <a:r>
              <a:rPr lang="en-US" altLang="ko-KR" dirty="0"/>
              <a:t>35</a:t>
            </a:r>
            <a:r>
              <a:rPr lang="ko-KR" altLang="en-US" dirty="0"/>
              <a:t>명의 연구위원을 중심으로 </a:t>
            </a:r>
            <a:r>
              <a:rPr lang="en-US" altLang="ko-KR" dirty="0"/>
              <a:t>[</a:t>
            </a:r>
            <a:r>
              <a:rPr lang="ko-KR" altLang="en-US" dirty="0"/>
              <a:t>개정 한국 점자 통일안</a:t>
            </a:r>
            <a:r>
              <a:rPr lang="en-US" altLang="ko-KR" dirty="0"/>
              <a:t>]</a:t>
            </a:r>
            <a:r>
              <a:rPr lang="ko-KR" altLang="en-US" dirty="0"/>
              <a:t>을 마련하여 </a:t>
            </a:r>
            <a:r>
              <a:rPr lang="ko-KR" altLang="en-US" dirty="0" err="1"/>
              <a:t>한글점자</a:t>
            </a:r>
            <a:r>
              <a:rPr lang="en-US" altLang="ko-KR" dirty="0"/>
              <a:t>, </a:t>
            </a:r>
            <a:r>
              <a:rPr lang="ko-KR" altLang="en-US" dirty="0" err="1"/>
              <a:t>고문점자</a:t>
            </a:r>
            <a:r>
              <a:rPr lang="en-US" altLang="ko-KR" dirty="0"/>
              <a:t>, </a:t>
            </a:r>
            <a:r>
              <a:rPr lang="ko-KR" altLang="en-US" dirty="0"/>
              <a:t>수학 및 </a:t>
            </a:r>
            <a:r>
              <a:rPr lang="ko-KR" altLang="en-US" dirty="0" err="1"/>
              <a:t>과학점자</a:t>
            </a:r>
            <a:r>
              <a:rPr lang="en-US" altLang="ko-KR" dirty="0"/>
              <a:t>, </a:t>
            </a:r>
            <a:r>
              <a:rPr lang="ko-KR" altLang="en-US" dirty="0" err="1"/>
              <a:t>점자악보</a:t>
            </a:r>
            <a:r>
              <a:rPr lang="en-US" altLang="ko-KR" dirty="0"/>
              <a:t>, </a:t>
            </a:r>
            <a:r>
              <a:rPr lang="ko-KR" altLang="en-US" dirty="0"/>
              <a:t>컴퓨터 점자 기호</a:t>
            </a:r>
            <a:r>
              <a:rPr lang="en-US" altLang="ko-KR" dirty="0"/>
              <a:t>, </a:t>
            </a:r>
            <a:r>
              <a:rPr lang="ko-KR" altLang="en-US" dirty="0"/>
              <a:t>점자국악보를 개</a:t>
            </a:r>
            <a:r>
              <a:rPr lang="en-US" altLang="ko-KR" dirty="0"/>
              <a:t>·</a:t>
            </a:r>
            <a:r>
              <a:rPr lang="ko-KR" altLang="en-US" dirty="0"/>
              <a:t>재정하였으며</a:t>
            </a:r>
            <a:r>
              <a:rPr lang="en-US" altLang="ko-KR" dirty="0"/>
              <a:t>, 13</a:t>
            </a:r>
            <a:r>
              <a:rPr lang="ko-KR" altLang="en-US" dirty="0"/>
              <a:t>개국의 외국어 점자를 수집</a:t>
            </a:r>
            <a:r>
              <a:rPr lang="en-US" altLang="ko-KR" dirty="0"/>
              <a:t>, </a:t>
            </a:r>
            <a:r>
              <a:rPr lang="ko-KR" altLang="en-US" dirty="0"/>
              <a:t>정리하는 등 많은 연구 성과를 거두게 되었다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356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Ⅰ</a:t>
            </a:r>
            <a:r>
              <a:rPr lang="ko-KR" altLang="en-US" dirty="0"/>
              <a:t>. </a:t>
            </a:r>
            <a:r>
              <a:rPr lang="ko-KR" altLang="en-US" dirty="0"/>
              <a:t>점자 유래와 발달 과정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b="1" dirty="0"/>
              <a:t>점자의 유래와 발달 </a:t>
            </a:r>
            <a:r>
              <a:rPr lang="ko-KR" altLang="en-US" sz="2800" b="1" dirty="0" smtClean="0"/>
              <a:t>과정</a:t>
            </a:r>
            <a:endParaRPr lang="en-US" altLang="ko-KR" sz="2800" b="1" dirty="0" smtClean="0"/>
          </a:p>
          <a:p>
            <a:pPr fontAlgn="base"/>
            <a:endParaRPr lang="en-US" altLang="ko-KR" dirty="0" smtClean="0"/>
          </a:p>
          <a:p>
            <a:pPr marL="0" indent="0" fontAlgn="base">
              <a:buNone/>
            </a:pPr>
            <a:r>
              <a:rPr lang="en-US" altLang="ko-KR" dirty="0" smtClean="0"/>
              <a:t>[</a:t>
            </a:r>
            <a:r>
              <a:rPr lang="ko-KR" altLang="en-US" dirty="0"/>
              <a:t>한국 점자 연구 위원회</a:t>
            </a:r>
            <a:r>
              <a:rPr lang="en-US" altLang="ko-KR" dirty="0"/>
              <a:t>]</a:t>
            </a:r>
            <a:r>
              <a:rPr lang="ko-KR" altLang="en-US" dirty="0"/>
              <a:t>는 </a:t>
            </a:r>
            <a:r>
              <a:rPr lang="en-US" altLang="ko-KR" dirty="0"/>
              <a:t>1994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 </a:t>
            </a:r>
            <a:r>
              <a:rPr lang="ko-KR" altLang="en-US" dirty="0" err="1"/>
              <a:t>분과별</a:t>
            </a:r>
            <a:r>
              <a:rPr lang="ko-KR" altLang="en-US" dirty="0"/>
              <a:t> 컴퓨터</a:t>
            </a:r>
            <a:r>
              <a:rPr lang="en-US" altLang="ko-KR" dirty="0"/>
              <a:t>, </a:t>
            </a:r>
            <a:r>
              <a:rPr lang="ko-KR" altLang="en-US" dirty="0"/>
              <a:t>수학</a:t>
            </a:r>
            <a:r>
              <a:rPr lang="en-US" altLang="ko-KR" dirty="0"/>
              <a:t>, </a:t>
            </a:r>
            <a:r>
              <a:rPr lang="ko-KR" altLang="en-US" dirty="0"/>
              <a:t>음악위원회를 두고 여러 차례 공청회를 거쳐 </a:t>
            </a:r>
            <a:r>
              <a:rPr lang="en-US" altLang="ko-KR" dirty="0"/>
              <a:t>11</a:t>
            </a:r>
            <a:r>
              <a:rPr lang="ko-KR" altLang="en-US" dirty="0"/>
              <a:t>월 </a:t>
            </a:r>
            <a:r>
              <a:rPr lang="en-US" altLang="ko-KR" dirty="0"/>
              <a:t>4</a:t>
            </a:r>
            <a:r>
              <a:rPr lang="ko-KR" altLang="en-US" dirty="0"/>
              <a:t>일 </a:t>
            </a:r>
            <a:r>
              <a:rPr lang="en-US" altLang="ko-KR" dirty="0"/>
              <a:t>[</a:t>
            </a:r>
            <a:r>
              <a:rPr lang="ko-KR" altLang="en-US" dirty="0"/>
              <a:t>개정 한국 점자 통일안</a:t>
            </a:r>
            <a:r>
              <a:rPr lang="en-US" altLang="ko-KR" dirty="0"/>
              <a:t>]</a:t>
            </a:r>
            <a:r>
              <a:rPr lang="ko-KR" altLang="en-US" dirty="0"/>
              <a:t>을 발표하게 되었다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이 내용을 문화체육부에 공인해 줄 것을 요청하여 </a:t>
            </a:r>
            <a:r>
              <a:rPr lang="ko-KR" altLang="en-US" dirty="0" err="1"/>
              <a:t>국어심의회</a:t>
            </a:r>
            <a:r>
              <a:rPr lang="ko-KR" altLang="en-US" dirty="0"/>
              <a:t> 심의를 거쳐 어문 규정으로 확정하고</a:t>
            </a:r>
            <a:r>
              <a:rPr lang="en-US" altLang="ko-KR" dirty="0"/>
              <a:t>, 1997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 </a:t>
            </a:r>
            <a:r>
              <a:rPr lang="en-US" altLang="ko-KR" dirty="0"/>
              <a:t>17</a:t>
            </a:r>
            <a:r>
              <a:rPr lang="ko-KR" altLang="en-US" dirty="0"/>
              <a:t>일 </a:t>
            </a:r>
            <a:r>
              <a:rPr lang="en-US" altLang="ko-KR" dirty="0"/>
              <a:t>[</a:t>
            </a:r>
            <a:r>
              <a:rPr lang="ko-KR" altLang="en-US" dirty="0"/>
              <a:t>한국 점자 규정</a:t>
            </a:r>
            <a:r>
              <a:rPr lang="en-US" altLang="ko-KR" dirty="0"/>
              <a:t>]</a:t>
            </a:r>
            <a:r>
              <a:rPr lang="ko-KR" altLang="en-US" dirty="0"/>
              <a:t>으로 고시하게 되었다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이후</a:t>
            </a:r>
            <a:r>
              <a:rPr lang="en-US" altLang="ko-KR" dirty="0"/>
              <a:t>, 2006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</a:t>
            </a:r>
            <a:r>
              <a:rPr lang="en-US" altLang="ko-KR" dirty="0"/>
              <a:t>9</a:t>
            </a:r>
            <a:r>
              <a:rPr lang="ko-KR" altLang="en-US" dirty="0"/>
              <a:t>일 </a:t>
            </a:r>
            <a:r>
              <a:rPr lang="en-US" altLang="ko-KR" dirty="0"/>
              <a:t>1</a:t>
            </a:r>
            <a:r>
              <a:rPr lang="ko-KR" altLang="en-US" dirty="0"/>
              <a:t>차 개정이</a:t>
            </a:r>
            <a:r>
              <a:rPr lang="en-US" altLang="ko-KR" dirty="0"/>
              <a:t>, 2017</a:t>
            </a:r>
            <a:r>
              <a:rPr lang="ko-KR" altLang="en-US" dirty="0"/>
              <a:t>년 </a:t>
            </a:r>
            <a:r>
              <a:rPr lang="en-US" altLang="ko-KR" dirty="0"/>
              <a:t>3</a:t>
            </a:r>
            <a:r>
              <a:rPr lang="ko-KR" altLang="en-US" dirty="0"/>
              <a:t>월 </a:t>
            </a:r>
            <a:r>
              <a:rPr lang="en-US" altLang="ko-KR" dirty="0"/>
              <a:t>28</a:t>
            </a:r>
            <a:r>
              <a:rPr lang="ko-KR" altLang="en-US" dirty="0"/>
              <a:t>일에는 </a:t>
            </a:r>
            <a:r>
              <a:rPr lang="en-US" altLang="ko-KR" dirty="0"/>
              <a:t>2</a:t>
            </a:r>
            <a:r>
              <a:rPr lang="ko-KR" altLang="en-US" dirty="0"/>
              <a:t>차 개정이 이루어져 현재에 이르고 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시각장애인의 </a:t>
            </a:r>
            <a:r>
              <a:rPr lang="ko-KR" altLang="en-US" dirty="0" err="1"/>
              <a:t>문자생활</a:t>
            </a:r>
            <a:r>
              <a:rPr lang="ko-KR" altLang="en-US" dirty="0"/>
              <a:t> 보장을 위한 </a:t>
            </a:r>
            <a:r>
              <a:rPr lang="en-US" altLang="ko-KR" dirty="0"/>
              <a:t>[</a:t>
            </a:r>
            <a:r>
              <a:rPr lang="ko-KR" altLang="en-US" dirty="0" err="1"/>
              <a:t>점자법</a:t>
            </a:r>
            <a:r>
              <a:rPr lang="en-US" altLang="ko-KR" dirty="0"/>
              <a:t>]</a:t>
            </a:r>
            <a:r>
              <a:rPr lang="ko-KR" altLang="en-US" dirty="0"/>
              <a:t>이 </a:t>
            </a:r>
            <a:r>
              <a:rPr lang="en-US" altLang="ko-KR" dirty="0"/>
              <a:t>2017</a:t>
            </a:r>
            <a:r>
              <a:rPr lang="ko-KR" altLang="en-US" dirty="0"/>
              <a:t>년 </a:t>
            </a:r>
            <a:r>
              <a:rPr lang="en-US" altLang="ko-KR" dirty="0"/>
              <a:t>5</a:t>
            </a:r>
            <a:r>
              <a:rPr lang="ko-KR" altLang="en-US" dirty="0"/>
              <a:t>월 </a:t>
            </a:r>
            <a:r>
              <a:rPr lang="en-US" altLang="ko-KR" dirty="0"/>
              <a:t>30</a:t>
            </a:r>
            <a:r>
              <a:rPr lang="ko-KR" altLang="en-US" dirty="0"/>
              <a:t>일 시행 되었으며</a:t>
            </a:r>
            <a:r>
              <a:rPr lang="en-US" altLang="ko-KR" dirty="0"/>
              <a:t>, </a:t>
            </a:r>
            <a:r>
              <a:rPr lang="ko-KR" altLang="en-US" dirty="0"/>
              <a:t>시행령에는 ▲실태 조사의 범위 ▲점자로 제작할 교과용 도서의 범위 ▲국가와 지방자치단체에서 지원을 받을 수 있는 </a:t>
            </a:r>
            <a:r>
              <a:rPr lang="ko-KR" altLang="en-US" dirty="0" err="1"/>
              <a:t>점자출판</a:t>
            </a:r>
            <a:r>
              <a:rPr lang="ko-KR" altLang="en-US" dirty="0"/>
              <a:t> 시설의 요건 등이 담겨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063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Ⅱ</a:t>
            </a:r>
            <a:r>
              <a:rPr lang="ko-KR" altLang="en-US" dirty="0"/>
              <a:t>. </a:t>
            </a:r>
            <a:r>
              <a:rPr lang="ko-KR" altLang="en-US" dirty="0" err="1"/>
              <a:t>점역교정사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598" y="1127771"/>
            <a:ext cx="10972799" cy="5125060"/>
          </a:xfrm>
        </p:spPr>
        <p:txBody>
          <a:bodyPr/>
          <a:lstStyle/>
          <a:p>
            <a:pPr fontAlgn="base"/>
            <a:r>
              <a:rPr lang="ko-KR" altLang="en-US" sz="2800" b="1" dirty="0"/>
              <a:t>점역교정사란</a:t>
            </a:r>
            <a:r>
              <a:rPr lang="en-US" altLang="ko-KR" sz="2800" b="1" dirty="0"/>
              <a:t>?</a:t>
            </a:r>
            <a:endParaRPr lang="ko-KR" altLang="en-US" sz="2800" b="1" dirty="0"/>
          </a:p>
          <a:p>
            <a:pPr marL="0" indent="0" fontAlgn="base">
              <a:buNone/>
            </a:pPr>
            <a:r>
              <a:rPr lang="ko-KR" altLang="en-US" dirty="0" smtClean="0"/>
              <a:t>점역</a:t>
            </a:r>
            <a:r>
              <a:rPr lang="en-US" altLang="ko-KR" dirty="0"/>
              <a:t>․</a:t>
            </a:r>
            <a:r>
              <a:rPr lang="ko-KR" altLang="en-US" dirty="0" err="1"/>
              <a:t>교정사는</a:t>
            </a:r>
            <a:r>
              <a:rPr lang="ko-KR" altLang="en-US" dirty="0"/>
              <a:t> 시각장애인이 촉각을 이용하여 도서를 읽을 수 있도록 </a:t>
            </a:r>
            <a:r>
              <a:rPr lang="ko-KR" altLang="en-US" dirty="0" err="1"/>
              <a:t>묵자를</a:t>
            </a:r>
            <a:r>
              <a:rPr lang="ko-KR" altLang="en-US" dirty="0"/>
              <a:t> 점자로 번역</a:t>
            </a:r>
            <a:r>
              <a:rPr lang="en-US" altLang="ko-KR" dirty="0"/>
              <a:t>․</a:t>
            </a:r>
            <a:r>
              <a:rPr lang="ko-KR" altLang="en-US" dirty="0"/>
              <a:t>교정하여 점자도서</a:t>
            </a:r>
            <a:r>
              <a:rPr lang="en-US" altLang="ko-KR" dirty="0"/>
              <a:t>, </a:t>
            </a:r>
            <a:r>
              <a:rPr lang="ko-KR" altLang="en-US" dirty="0" err="1"/>
              <a:t>점자인쇄물</a:t>
            </a:r>
            <a:r>
              <a:rPr lang="en-US" altLang="ko-KR" dirty="0"/>
              <a:t>, </a:t>
            </a:r>
            <a:r>
              <a:rPr lang="ko-KR" altLang="en-US" dirty="0"/>
              <a:t>전자점자파일을 제작하는 것을 직무로 하는 사람을 말한다</a:t>
            </a:r>
            <a:r>
              <a:rPr lang="en-US" altLang="ko-KR" dirty="0" smtClean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>
              <a:defRPr lang="ko-KR" altLang="en-US"/>
            </a:pPr>
            <a:r>
              <a:rPr lang="ko-KR" altLang="en-US" sz="2800" b="1" dirty="0" smtClean="0"/>
              <a:t>응시자격</a:t>
            </a:r>
            <a:endParaRPr lang="en-US" altLang="ko-KR" sz="2800" b="1" dirty="0" smtClean="0"/>
          </a:p>
          <a:p>
            <a:pPr>
              <a:defRPr lang="ko-KR" altLang="en-US"/>
            </a:pPr>
            <a:endParaRPr lang="ko-KR" altLang="en-US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065654"/>
              </p:ext>
            </p:extLst>
          </p:nvPr>
        </p:nvGraphicFramePr>
        <p:xfrm>
          <a:off x="767260" y="3789050"/>
          <a:ext cx="10369440" cy="2337816"/>
        </p:xfrm>
        <a:graphic>
          <a:graphicData uri="http://schemas.openxmlformats.org/drawingml/2006/table">
            <a:tbl>
              <a:tblPr/>
              <a:tblGrid>
                <a:gridCol w="1915422">
                  <a:extLst>
                    <a:ext uri="{9D8B030D-6E8A-4147-A177-3AD203B41FA5}">
                      <a16:colId xmlns:a16="http://schemas.microsoft.com/office/drawing/2014/main" val="2078642215"/>
                    </a:ext>
                  </a:extLst>
                </a:gridCol>
                <a:gridCol w="8454018">
                  <a:extLst>
                    <a:ext uri="{9D8B030D-6E8A-4147-A177-3AD203B41FA5}">
                      <a16:colId xmlns:a16="http://schemas.microsoft.com/office/drawing/2014/main" val="3167078678"/>
                    </a:ext>
                  </a:extLst>
                </a:gridCol>
              </a:tblGrid>
              <a:tr h="4357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등급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응시자격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6412856"/>
                  </a:ext>
                </a:extLst>
              </a:tr>
              <a:tr h="8982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급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63500" indent="0" algn="just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가</a:t>
                      </a:r>
                      <a:r>
                        <a:rPr lang="en-US" altLang="ko-KR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. 2</a:t>
                      </a:r>
                      <a:r>
                        <a:rPr lang="ko-KR" altLang="en-US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급 자격을 취득한 자로서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63500" marR="63500" indent="0" algn="just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나</a:t>
                      </a:r>
                      <a:r>
                        <a:rPr lang="en-US" altLang="ko-KR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. </a:t>
                      </a:r>
                      <a:r>
                        <a:rPr lang="ko-KR" altLang="en-US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영어 과목 응시자 또는 영어 과목 취득자중 다른 과목 응시자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8975325"/>
                  </a:ext>
                </a:extLst>
              </a:tr>
              <a:tr h="469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급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63500" indent="0" algn="just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r>
                        <a:rPr lang="ko-KR" altLang="en-US" sz="1800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급 자격을 취득한 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2153796"/>
                  </a:ext>
                </a:extLst>
              </a:tr>
              <a:tr h="469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급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63500" indent="0" algn="just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제한없음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494798"/>
                  </a:ext>
                </a:extLst>
              </a:tr>
            </a:tbl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438525" y="26320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67260" y="6136971"/>
            <a:ext cx="10585470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3370" indent="-293370" algn="just" fontAlgn="base">
              <a:lnSpc>
                <a:spcPct val="160000"/>
              </a:lnSpc>
            </a:pP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※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위의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시각장애인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관련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기관이라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함은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점자도서관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시각장애인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복지관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시각장애학교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시각장애인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연합회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산하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단체를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400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말한다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Ⅱ</a:t>
            </a:r>
            <a:r>
              <a:rPr lang="ko-KR" altLang="en-US" dirty="0"/>
              <a:t>. </a:t>
            </a:r>
            <a:r>
              <a:rPr lang="ko-KR" altLang="en-US" dirty="0" err="1"/>
              <a:t>점역교정사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598" y="1127771"/>
            <a:ext cx="10972799" cy="5125060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2800" b="1" dirty="0"/>
              <a:t>검정 과목 및 검정 방법 등</a:t>
            </a:r>
            <a:endParaRPr lang="ko-KR" altLang="en-US" sz="2800" dirty="0"/>
          </a:p>
          <a:p>
            <a:pPr>
              <a:defRPr lang="ko-KR" altLang="en-US"/>
            </a:pPr>
            <a:endParaRPr lang="ko-KR" altLang="en-US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438525" y="26320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448342"/>
              </p:ext>
            </p:extLst>
          </p:nvPr>
        </p:nvGraphicFramePr>
        <p:xfrm>
          <a:off x="1056060" y="1762936"/>
          <a:ext cx="9936619" cy="4042394"/>
        </p:xfrm>
        <a:graphic>
          <a:graphicData uri="http://schemas.openxmlformats.org/drawingml/2006/table">
            <a:tbl>
              <a:tblPr/>
              <a:tblGrid>
                <a:gridCol w="720815">
                  <a:extLst>
                    <a:ext uri="{9D8B030D-6E8A-4147-A177-3AD203B41FA5}">
                      <a16:colId xmlns:a16="http://schemas.microsoft.com/office/drawing/2014/main" val="858085796"/>
                    </a:ext>
                  </a:extLst>
                </a:gridCol>
                <a:gridCol w="2302845">
                  <a:extLst>
                    <a:ext uri="{9D8B030D-6E8A-4147-A177-3AD203B41FA5}">
                      <a16:colId xmlns:a16="http://schemas.microsoft.com/office/drawing/2014/main" val="1536820849"/>
                    </a:ext>
                  </a:extLst>
                </a:gridCol>
                <a:gridCol w="6912959">
                  <a:extLst>
                    <a:ext uri="{9D8B030D-6E8A-4147-A177-3AD203B41FA5}">
                      <a16:colId xmlns:a16="http://schemas.microsoft.com/office/drawing/2014/main" val="2263313789"/>
                    </a:ext>
                  </a:extLst>
                </a:gridCol>
              </a:tblGrid>
              <a:tr h="60274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 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내 용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402072"/>
                  </a:ext>
                </a:extLst>
              </a:tr>
              <a:tr h="102865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검정과목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국어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음악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수학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/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과학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컴퓨터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), 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중국어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일본어의 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6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 과목으로 구분한다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.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8574809"/>
                  </a:ext>
                </a:extLst>
              </a:tr>
              <a:tr h="60274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시 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각 과목당 시험 시간은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1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시간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20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분으로 한다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8453561"/>
                  </a:ext>
                </a:extLst>
              </a:tr>
              <a:tr h="60274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검정방법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필기시험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국어 과목의 점자 상식 분야 시험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5832931"/>
                  </a:ext>
                </a:extLst>
              </a:tr>
              <a:tr h="6027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점역실기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묵자를 점자로 옮긴다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.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5257414"/>
                  </a:ext>
                </a:extLst>
              </a:tr>
              <a:tr h="6027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교정실기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점자로 오기된 부분을 제시하고 바로 잡아 점자로 표기한다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993731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055300" y="1763412"/>
            <a:ext cx="1370804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684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 latinLnBrk="0"/>
            <a:r>
              <a:rPr lang="ko-KR" altLang="en-US" dirty="0" err="1"/>
              <a:t>Ⅲ</a:t>
            </a:r>
            <a:r>
              <a:rPr lang="ko-KR" altLang="en-US" dirty="0"/>
              <a:t>. </a:t>
            </a:r>
            <a:r>
              <a:rPr lang="ko-KR" altLang="en-US" dirty="0"/>
              <a:t>개정 한국 점자 규정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ko-KR" altLang="en-US" sz="2800" b="1" dirty="0"/>
              <a:t>한국 점자 표기의 기본 원칙</a:t>
            </a:r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1</a:t>
            </a:r>
            <a:r>
              <a:rPr lang="ko-KR" altLang="en-US" dirty="0"/>
              <a:t>항 한국 점자는 한 칸을 구성하는 점 여섯 개</a:t>
            </a:r>
            <a:r>
              <a:rPr lang="en-US" altLang="ko-KR" dirty="0"/>
              <a:t>(</a:t>
            </a:r>
            <a:r>
              <a:rPr lang="ko-KR" altLang="en-US" dirty="0"/>
              <a:t>세로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가로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)</a:t>
            </a:r>
            <a:r>
              <a:rPr lang="ko-KR" altLang="en-US" dirty="0"/>
              <a:t>를 조합하여 만드는 </a:t>
            </a:r>
            <a:r>
              <a:rPr lang="ko-KR" altLang="en-US" dirty="0" err="1"/>
              <a:t>예순세</a:t>
            </a:r>
            <a:r>
              <a:rPr lang="ko-KR" altLang="en-US" dirty="0"/>
              <a:t> 가지의 </a:t>
            </a:r>
            <a:r>
              <a:rPr lang="ko-KR" altLang="en-US" dirty="0" err="1"/>
              <a:t>점형으로</a:t>
            </a:r>
            <a:r>
              <a:rPr lang="ko-KR" altLang="en-US" dirty="0"/>
              <a:t> 적는다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항 한 칸을 구성하는 점의 번호는 왼쪽 위에서 아래로 </a:t>
            </a:r>
            <a:r>
              <a:rPr lang="en-US" altLang="ko-KR" dirty="0"/>
              <a:t>1</a:t>
            </a:r>
            <a:r>
              <a:rPr lang="ko-KR" altLang="en-US" dirty="0"/>
              <a:t>점</a:t>
            </a:r>
            <a:r>
              <a:rPr lang="en-US" altLang="ko-KR" dirty="0"/>
              <a:t>, 2</a:t>
            </a:r>
            <a:r>
              <a:rPr lang="ko-KR" altLang="en-US" dirty="0"/>
              <a:t>점</a:t>
            </a:r>
            <a:r>
              <a:rPr lang="en-US" altLang="ko-KR" dirty="0"/>
              <a:t>, 3</a:t>
            </a:r>
            <a:r>
              <a:rPr lang="ko-KR" altLang="en-US" dirty="0"/>
              <a:t>점</a:t>
            </a:r>
            <a:r>
              <a:rPr lang="en-US" altLang="ko-KR" dirty="0"/>
              <a:t>, </a:t>
            </a:r>
            <a:r>
              <a:rPr lang="ko-KR" altLang="en-US" dirty="0"/>
              <a:t>오른쪽 위에서 아래로 </a:t>
            </a:r>
            <a:r>
              <a:rPr lang="en-US" altLang="ko-KR" dirty="0"/>
              <a:t>4</a:t>
            </a:r>
            <a:r>
              <a:rPr lang="ko-KR" altLang="en-US" dirty="0"/>
              <a:t>점</a:t>
            </a:r>
            <a:r>
              <a:rPr lang="en-US" altLang="ko-KR" dirty="0"/>
              <a:t>, 5</a:t>
            </a:r>
            <a:r>
              <a:rPr lang="ko-KR" altLang="en-US" dirty="0"/>
              <a:t>점</a:t>
            </a:r>
            <a:r>
              <a:rPr lang="en-US" altLang="ko-KR" dirty="0"/>
              <a:t>, 6</a:t>
            </a:r>
            <a:r>
              <a:rPr lang="ko-KR" altLang="en-US" dirty="0"/>
              <a:t>점으로 한다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3</a:t>
            </a:r>
            <a:r>
              <a:rPr lang="ko-KR" altLang="en-US" dirty="0"/>
              <a:t>항 글자나 부호를 이중으로 적지 않도록 여기에서 정한 한국 점자를 표준 점자로 정한다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항 한글 이외의 점자는 세계 공통으로 사용하는 점자와 일치하게 표기함을 원칙으로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5</a:t>
            </a:r>
            <a:r>
              <a:rPr lang="ko-KR" altLang="en-US" dirty="0"/>
              <a:t>항 한국 점자는 풀어쓰기 방식으로 적는다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제</a:t>
            </a:r>
            <a:r>
              <a:rPr lang="en-US" altLang="ko-KR" dirty="0"/>
              <a:t>6</a:t>
            </a:r>
            <a:r>
              <a:rPr lang="ko-KR" altLang="en-US" dirty="0"/>
              <a:t>항 한국 점자는 책의 부피를 줄이고</a:t>
            </a:r>
            <a:r>
              <a:rPr lang="en-US" altLang="ko-KR" dirty="0"/>
              <a:t>, </a:t>
            </a:r>
            <a:r>
              <a:rPr lang="ko-KR" altLang="en-US" dirty="0"/>
              <a:t>정확하고 빠르며</a:t>
            </a:r>
            <a:r>
              <a:rPr lang="en-US" altLang="ko-KR" dirty="0"/>
              <a:t>, </a:t>
            </a:r>
            <a:r>
              <a:rPr lang="ko-KR" altLang="en-US" dirty="0"/>
              <a:t>간편하게 사용할 수 있도록 정한다</a:t>
            </a:r>
            <a:r>
              <a:rPr lang="en-US" altLang="ko-KR" dirty="0"/>
              <a:t>.</a:t>
            </a:r>
            <a:endParaRPr lang="ko-KR" altLang="en-US" dirty="0"/>
          </a:p>
          <a:p>
            <a:pPr>
              <a:defRPr lang="ko-KR" altLang="en-US"/>
            </a:pP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ko-KR" altLang="en-US" dirty="0" err="1"/>
              <a:t>Ⅳ</a:t>
            </a:r>
            <a:r>
              <a:rPr lang="ko-KR" altLang="en-US" dirty="0"/>
              <a:t>. </a:t>
            </a:r>
            <a:r>
              <a:rPr lang="ko-KR" altLang="en-US" dirty="0" err="1"/>
              <a:t>점자일람표</a:t>
            </a:r>
            <a:endParaRPr lang="ko-KR" altLang="en-US" dirty="0"/>
          </a:p>
        </p:txBody>
      </p:sp>
      <p:graphicFrame>
        <p:nvGraphicFramePr>
          <p:cNvPr id="8" name="내용 개체 틀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0763627"/>
              </p:ext>
            </p:extLst>
          </p:nvPr>
        </p:nvGraphicFramePr>
        <p:xfrm>
          <a:off x="609566" y="1020738"/>
          <a:ext cx="10972866" cy="5302151"/>
        </p:xfrm>
        <a:graphic>
          <a:graphicData uri="http://schemas.openxmlformats.org/drawingml/2006/table">
            <a:tbl>
              <a:tblPr/>
              <a:tblGrid>
                <a:gridCol w="533562">
                  <a:extLst>
                    <a:ext uri="{9D8B030D-6E8A-4147-A177-3AD203B41FA5}">
                      <a16:colId xmlns:a16="http://schemas.microsoft.com/office/drawing/2014/main" val="3345273036"/>
                    </a:ext>
                  </a:extLst>
                </a:gridCol>
                <a:gridCol w="448573">
                  <a:extLst>
                    <a:ext uri="{9D8B030D-6E8A-4147-A177-3AD203B41FA5}">
                      <a16:colId xmlns:a16="http://schemas.microsoft.com/office/drawing/2014/main" val="2925782500"/>
                    </a:ext>
                  </a:extLst>
                </a:gridCol>
                <a:gridCol w="349319">
                  <a:extLst>
                    <a:ext uri="{9D8B030D-6E8A-4147-A177-3AD203B41FA5}">
                      <a16:colId xmlns:a16="http://schemas.microsoft.com/office/drawing/2014/main" val="238310569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67071477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03777229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95528183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0777812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41991259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1524012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78920262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90665022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14365360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68103402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7916859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8150987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13495544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80215905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58612634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5144748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85683009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31726622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98603910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47862812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27456055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11046626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95107522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59831552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07603556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9450079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05904869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61205219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81640836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5117218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0532836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560771952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53711655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38104829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22601091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26358617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52045329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16736480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70519620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62841052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02352696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49097884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5781215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69982510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67087780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3576912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91991536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04448112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26999109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09001368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25841246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93288131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5461841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07896768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39584858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5786172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43207856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21164163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184548982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42526478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61137592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20663138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73540442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71379520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02854818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34360420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06078045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41819329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6611966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70107031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10537765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45054050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377770712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3514479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1417323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199969283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44286337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20425766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950163970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33774170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92253009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95629893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933668222"/>
                    </a:ext>
                  </a:extLst>
                </a:gridCol>
                <a:gridCol w="476506">
                  <a:extLst>
                    <a:ext uri="{9D8B030D-6E8A-4147-A177-3AD203B41FA5}">
                      <a16:colId xmlns:a16="http://schemas.microsoft.com/office/drawing/2014/main" val="253593732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09002835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70148462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813918751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1862601866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3956775172"/>
                    </a:ext>
                  </a:extLst>
                </a:gridCol>
                <a:gridCol w="476506">
                  <a:extLst>
                    <a:ext uri="{9D8B030D-6E8A-4147-A177-3AD203B41FA5}">
                      <a16:colId xmlns:a16="http://schemas.microsoft.com/office/drawing/2014/main" val="3185706248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667344844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997013407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97160217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216610855"/>
                    </a:ext>
                  </a:extLst>
                </a:gridCol>
                <a:gridCol w="92025">
                  <a:extLst>
                    <a:ext uri="{9D8B030D-6E8A-4147-A177-3AD203B41FA5}">
                      <a16:colId xmlns:a16="http://schemas.microsoft.com/office/drawing/2014/main" val="4046805082"/>
                    </a:ext>
                  </a:extLst>
                </a:gridCol>
                <a:gridCol w="130075">
                  <a:extLst>
                    <a:ext uri="{9D8B030D-6E8A-4147-A177-3AD203B41FA5}">
                      <a16:colId xmlns:a16="http://schemas.microsoft.com/office/drawing/2014/main" val="579659535"/>
                    </a:ext>
                  </a:extLst>
                </a:gridCol>
              </a:tblGrid>
              <a:tr h="363524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자음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E9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초성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576965"/>
                  </a:ext>
                </a:extLst>
              </a:tr>
              <a:tr h="1983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ㄱ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ㄷ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ㄹ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ㅁ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ㅂ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ㅈ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ㅊ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ㅋ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ㅍ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ㅎ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된소리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엽서M" panose="02030600000101010101" pitchFamily="18" charset="-127"/>
                        </a:rPr>
                        <a:t> 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379488"/>
                  </a:ext>
                </a:extLst>
              </a:tr>
              <a:tr h="3674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종성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8348813"/>
                  </a:ext>
                </a:extLst>
              </a:tr>
              <a:tr h="2590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ㄱ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ㄷ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ㄹ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ㅁ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ㅂ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ㅇ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ㅈ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ㅊ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ㅋ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ㅍ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ㅎ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3337167"/>
                  </a:ext>
                </a:extLst>
              </a:tr>
              <a:tr h="693871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모음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BF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455248"/>
                  </a:ext>
                </a:extLst>
              </a:tr>
              <a:tr h="1983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ㅏ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ㅑ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ㅓ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ㅕ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ㅗ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ㅛ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ㅠ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ㅡ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ㅣ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788827"/>
                  </a:ext>
                </a:extLst>
              </a:tr>
              <a:tr h="6938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9401422"/>
                  </a:ext>
                </a:extLst>
              </a:tr>
              <a:tr h="1983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ㅔ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ㅚ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ㅘ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ㅝ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ㅢ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ㅖ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ㅟ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ㅒ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ㅙ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ㅞ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184301"/>
                  </a:ext>
                </a:extLst>
              </a:tr>
              <a:tr h="32681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약자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C6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94">
                  <a:txBody>
                    <a:bodyPr/>
                    <a:lstStyle/>
                    <a:p>
                      <a:pPr marL="0" marR="254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※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모음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ㅏ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의 생략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: 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가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라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사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아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차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를 제외한 자음과 결합하는 모음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ㅏ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는 생략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  <a:p>
                      <a:pPr marL="0" marR="254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※ 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성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썽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정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쩡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청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의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엉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은 약자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영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"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으로 표기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399182"/>
                  </a:ext>
                </a:extLst>
              </a:tr>
              <a:tr h="3674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1</a:t>
                      </a: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종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144859"/>
                  </a:ext>
                </a:extLst>
              </a:tr>
              <a:tr h="236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가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다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마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바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사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카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타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파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것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ㅆ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060269"/>
                  </a:ext>
                </a:extLst>
              </a:tr>
              <a:tr h="3635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575518"/>
                  </a:ext>
                </a:extLst>
              </a:tr>
              <a:tr h="2590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얼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영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옥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온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옹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137465"/>
                  </a:ext>
                </a:extLst>
              </a:tr>
              <a:tr h="3635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2</a:t>
                      </a: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종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2228819"/>
                  </a:ext>
                </a:extLst>
              </a:tr>
              <a:tr h="236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그래서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그러나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그러면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그러므로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그런데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그리고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그리하여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588" marR="16588" marT="16588" marB="1658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6588" marR="16588" marT="16588" marB="1658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59190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-1603108" y="0"/>
            <a:ext cx="1539820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ko-KR" altLang="en-US" dirty="0" err="1"/>
              <a:t>Ⅳ</a:t>
            </a:r>
            <a:r>
              <a:rPr lang="ko-KR" altLang="en-US" dirty="0"/>
              <a:t>. </a:t>
            </a:r>
            <a:r>
              <a:rPr lang="ko-KR" altLang="en-US" dirty="0" err="1"/>
              <a:t>점자일람표</a:t>
            </a:r>
            <a:endParaRPr lang="ko-KR" altLang="en-US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-1603108" y="0"/>
            <a:ext cx="1539820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671526"/>
              </p:ext>
            </p:extLst>
          </p:nvPr>
        </p:nvGraphicFramePr>
        <p:xfrm>
          <a:off x="609605" y="1196693"/>
          <a:ext cx="10972791" cy="5256726"/>
        </p:xfrm>
        <a:graphic>
          <a:graphicData uri="http://schemas.openxmlformats.org/drawingml/2006/table">
            <a:tbl>
              <a:tblPr/>
              <a:tblGrid>
                <a:gridCol w="599615">
                  <a:extLst>
                    <a:ext uri="{9D8B030D-6E8A-4147-A177-3AD203B41FA5}">
                      <a16:colId xmlns:a16="http://schemas.microsoft.com/office/drawing/2014/main" val="944909119"/>
                    </a:ext>
                  </a:extLst>
                </a:gridCol>
                <a:gridCol w="504103">
                  <a:extLst>
                    <a:ext uri="{9D8B030D-6E8A-4147-A177-3AD203B41FA5}">
                      <a16:colId xmlns:a16="http://schemas.microsoft.com/office/drawing/2014/main" val="783696135"/>
                    </a:ext>
                  </a:extLst>
                </a:gridCol>
                <a:gridCol w="392563">
                  <a:extLst>
                    <a:ext uri="{9D8B030D-6E8A-4147-A177-3AD203B41FA5}">
                      <a16:colId xmlns:a16="http://schemas.microsoft.com/office/drawing/2014/main" val="2929518794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867780193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301137393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20928488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115372542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61529036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673223500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54429046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154380544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24792372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125265382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73964240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04936496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80000380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04485066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99965294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06980936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80360071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03814513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66759745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2610056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33848787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46139371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79506293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6130040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17627404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76477829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73338565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418631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910458260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880254713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025683544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16973920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70688439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81589602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90235330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768890752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82716570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44504401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179539002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65385468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98760454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9015546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95231787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53101529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08517085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54215147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02591427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1281990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77678894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587577263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452700704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888198121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064479368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7632406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467905403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9604844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51332160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644295398"/>
                    </a:ext>
                  </a:extLst>
                </a:gridCol>
                <a:gridCol w="426293">
                  <a:extLst>
                    <a:ext uri="{9D8B030D-6E8A-4147-A177-3AD203B41FA5}">
                      <a16:colId xmlns:a16="http://schemas.microsoft.com/office/drawing/2014/main" val="235681127"/>
                    </a:ext>
                  </a:extLst>
                </a:gridCol>
                <a:gridCol w="291041">
                  <a:extLst>
                    <a:ext uri="{9D8B030D-6E8A-4147-A177-3AD203B41FA5}">
                      <a16:colId xmlns:a16="http://schemas.microsoft.com/office/drawing/2014/main" val="807511070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900020572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4055724097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880325752"/>
                    </a:ext>
                  </a:extLst>
                </a:gridCol>
                <a:gridCol w="291041">
                  <a:extLst>
                    <a:ext uri="{9D8B030D-6E8A-4147-A177-3AD203B41FA5}">
                      <a16:colId xmlns:a16="http://schemas.microsoft.com/office/drawing/2014/main" val="3571786299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412656910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272357056"/>
                    </a:ext>
                  </a:extLst>
                </a:gridCol>
                <a:gridCol w="497091">
                  <a:extLst>
                    <a:ext uri="{9D8B030D-6E8A-4147-A177-3AD203B41FA5}">
                      <a16:colId xmlns:a16="http://schemas.microsoft.com/office/drawing/2014/main" val="1298459244"/>
                    </a:ext>
                  </a:extLst>
                </a:gridCol>
                <a:gridCol w="291041">
                  <a:extLst>
                    <a:ext uri="{9D8B030D-6E8A-4147-A177-3AD203B41FA5}">
                      <a16:colId xmlns:a16="http://schemas.microsoft.com/office/drawing/2014/main" val="3593784655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378124941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1931695636"/>
                    </a:ext>
                  </a:extLst>
                </a:gridCol>
                <a:gridCol w="108832">
                  <a:extLst>
                    <a:ext uri="{9D8B030D-6E8A-4147-A177-3AD203B41FA5}">
                      <a16:colId xmlns:a16="http://schemas.microsoft.com/office/drawing/2014/main" val="2581548924"/>
                    </a:ext>
                  </a:extLst>
                </a:gridCol>
                <a:gridCol w="497091">
                  <a:extLst>
                    <a:ext uri="{9D8B030D-6E8A-4147-A177-3AD203B41FA5}">
                      <a16:colId xmlns:a16="http://schemas.microsoft.com/office/drawing/2014/main" val="3227740808"/>
                    </a:ext>
                  </a:extLst>
                </a:gridCol>
              </a:tblGrid>
              <a:tr h="548241">
                <a:tc rowSpan="4">
                  <a:txBody>
                    <a:bodyPr/>
                    <a:lstStyle/>
                    <a:p>
                      <a:pPr marL="4826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문장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  <a:p>
                      <a:pPr marL="4826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부호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BCE7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942672"/>
                  </a:ext>
                </a:extLst>
              </a:tr>
              <a:tr h="299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󰡒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󰡓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󰡑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~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말 줄임표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엽서M" panose="02030600000101010101" pitchFamily="18" charset="-127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(…)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/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,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!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2304816"/>
                  </a:ext>
                </a:extLst>
              </a:tr>
              <a:tr h="548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674917"/>
                  </a:ext>
                </a:extLst>
              </a:tr>
              <a:tr h="299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?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: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※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-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가운뎃점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[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]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(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)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2396583"/>
                  </a:ext>
                </a:extLst>
              </a:tr>
              <a:tr h="548241">
                <a:tc rowSpan="4">
                  <a:txBody>
                    <a:bodyPr/>
                    <a:lstStyle/>
                    <a:p>
                      <a:pPr marL="4826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숫자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  <a:p>
                      <a:pPr marL="4826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/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826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연산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BFBF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3262162"/>
                  </a:ext>
                </a:extLst>
              </a:tr>
              <a:tr h="2991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수표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1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2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3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4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6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7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8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9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소수점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자릿점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518880"/>
                  </a:ext>
                </a:extLst>
              </a:tr>
              <a:tr h="548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623270"/>
                  </a:ext>
                </a:extLst>
              </a:tr>
              <a:tr h="3566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+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×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÷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=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114857"/>
                  </a:ext>
                </a:extLst>
              </a:tr>
              <a:tr h="548241">
                <a:tc rowSpan="4">
                  <a:txBody>
                    <a:bodyPr/>
                    <a:lstStyle/>
                    <a:p>
                      <a:pPr marL="4826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영어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D3AB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엽서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9659327"/>
                  </a:ext>
                </a:extLst>
              </a:tr>
              <a:tr h="3566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10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영어표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10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대문자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대문자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단어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a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b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d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f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h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i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j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k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913604"/>
                  </a:ext>
                </a:extLst>
              </a:tr>
              <a:tr h="548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●○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○●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254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●●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88971"/>
                  </a:ext>
                </a:extLst>
              </a:tr>
              <a:tr h="3566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l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m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n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o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p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q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s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t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u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v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w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x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y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HY엽서M" panose="02030600000101010101" pitchFamily="18" charset="-127"/>
                          <a:ea typeface="HY엽서M" panose="02030600000101010101" pitchFamily="18" charset="-127"/>
                        </a:rPr>
                        <a:t>z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5569429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918896" y="0"/>
            <a:ext cx="16029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522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1807</Words>
  <Application>Microsoft Office PowerPoint</Application>
  <PresentationFormat>와이드스크린</PresentationFormat>
  <Paragraphs>783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3" baseType="lpstr">
      <vt:lpstr>HCI Poppy</vt:lpstr>
      <vt:lpstr>HY엽서M</vt:lpstr>
      <vt:lpstr>한컴 쿨재즈 B</vt:lpstr>
      <vt:lpstr>함초롬돋움</vt:lpstr>
      <vt:lpstr>함초롬바탕</vt:lpstr>
      <vt:lpstr>휴먼명조</vt:lpstr>
      <vt:lpstr>Arial</vt:lpstr>
      <vt:lpstr>Webdings</vt:lpstr>
      <vt:lpstr>Wingdings</vt:lpstr>
      <vt:lpstr>강아지</vt:lpstr>
      <vt:lpstr>점자의 이해</vt:lpstr>
      <vt:lpstr>Ⅰ. 점자 유래와 발달 과정 </vt:lpstr>
      <vt:lpstr>Ⅰ. 점자 유래와 발달 과정 </vt:lpstr>
      <vt:lpstr>Ⅰ. 점자 유래와 발달 과정 </vt:lpstr>
      <vt:lpstr>Ⅰ. 점자 유래와 발달 과정 </vt:lpstr>
      <vt:lpstr>Ⅰ. 점자 유래와 발달 과정 </vt:lpstr>
      <vt:lpstr>Ⅰ. 점자 유래와 발달 과정 </vt:lpstr>
      <vt:lpstr>Ⅰ. 점자 유래와 발달 과정 </vt:lpstr>
      <vt:lpstr>Ⅱ. 점역교정사</vt:lpstr>
      <vt:lpstr>Ⅱ. 점역교정사</vt:lpstr>
      <vt:lpstr>Ⅲ. 개정 한국 점자 규정</vt:lpstr>
      <vt:lpstr>Ⅳ. 점자일람표</vt:lpstr>
      <vt:lpstr>Ⅳ. 점자일람표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기능기반의 포괄적 중재가  지적장애를 가진 학생의 자해행동 감소에 미치는 영향</dc:title>
  <dc:creator>owner</dc:creator>
  <cp:lastModifiedBy>USER</cp:lastModifiedBy>
  <cp:revision>8</cp:revision>
  <dcterms:created xsi:type="dcterms:W3CDTF">2017-06-09T14:25:31Z</dcterms:created>
  <dcterms:modified xsi:type="dcterms:W3CDTF">2020-08-19T02:28:54Z</dcterms:modified>
  <cp:version>0906.0100.01</cp:version>
</cp:coreProperties>
</file>