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557" r:id="rId2"/>
    <p:sldId id="514" r:id="rId3"/>
    <p:sldId id="519" r:id="rId4"/>
    <p:sldId id="552" r:id="rId5"/>
    <p:sldId id="531" r:id="rId6"/>
    <p:sldId id="522" r:id="rId7"/>
    <p:sldId id="521" r:id="rId8"/>
    <p:sldId id="553" r:id="rId9"/>
    <p:sldId id="529" r:id="rId10"/>
    <p:sldId id="550" r:id="rId11"/>
    <p:sldId id="558" r:id="rId12"/>
    <p:sldId id="545" r:id="rId13"/>
    <p:sldId id="543" r:id="rId14"/>
    <p:sldId id="548" r:id="rId15"/>
    <p:sldId id="549" r:id="rId16"/>
  </p:sldIdLst>
  <p:sldSz cx="9144000" cy="6858000" type="screen4x3"/>
  <p:notesSz cx="9942513" cy="67611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F66FF"/>
    <a:srgbClr val="808000"/>
    <a:srgbClr val="495E78"/>
    <a:srgbClr val="FF33CC"/>
    <a:srgbClr val="FF0000"/>
    <a:srgbClr val="996633"/>
    <a:srgbClr val="FFFF00"/>
    <a:srgbClr val="0000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88225" autoAdjust="0"/>
  </p:normalViewPr>
  <p:slideViewPr>
    <p:cSldViewPr>
      <p:cViewPr varScale="1">
        <p:scale>
          <a:sx n="101" d="100"/>
          <a:sy n="101" d="100"/>
        </p:scale>
        <p:origin x="132" y="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1790" y="0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51E563-3F14-4634-948B-9BE78DBBC710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421932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1790" y="6421932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F8A7D7-3355-48A7-A5B1-ED0BBE088A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607943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2365" y="0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22A3FA-D075-44CB-9D36-9A8C287944E5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79775" y="506413"/>
            <a:ext cx="3382963" cy="2536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4252" y="3211553"/>
            <a:ext cx="7954010" cy="304252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21540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2365" y="6421540"/>
            <a:ext cx="4308422" cy="3380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53173E-50F3-43D4-8182-22B835560F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678993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Byrne, D. (1997). An overview (and </a:t>
            </a:r>
            <a:r>
              <a:rPr lang="en-US" altLang="ko-KR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underview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of research and theory within the attraction paradigm. </a:t>
            </a:r>
            <a:r>
              <a:rPr lang="en-US" altLang="ko-KR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Journal of Social and Personal Relationships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14(3), 417-431.</a:t>
            </a:r>
          </a:p>
          <a:p>
            <a:endParaRPr lang="en-US" altLang="ko-KR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이성의 호감에 관한 연구를 아주 오랫동안 해 온 미국의 심리학자 번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(Donn Byrne)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 비슷한 태도를 공유한다고 생각이 되는 상대방에게 더 끌린다는 사실을 실험으로 증명했다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.[7]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 초반 대학생들을 대상으로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한 학기 동안 이성의 호감에 관한 실험을 실시했다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먼저 학생들 각각의 태도를 분석하고 서로의 외모 수준을 평가하도록 했다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그런 다음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절반의 학생들은 태도가 비슷한 사람들끼리 짝을 지어주고 나머지 절반은 상반되는 사람들끼리 짝을 지어주었다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이제 각각 짝지은 커플들이 데이트를 하고 데이트가 끝난 뒤 만족도를 측정했다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altLang="ko-KR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태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도가 비슷한 커플들은 태도가 다른 커플들에 비해서 서로에게 더 큰 호감을 가진 것으로 나타났다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특히 상대방과 태도도 비슷하지만 상대방의 외모 점수가 높았던 경우에 만족도 점수가 최고에 달했다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한 학기가 끝나고 다시 조사를 했을 때에도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태도가 비슷하면서 외모 수준이 뛰어났던 상대방과 데이트를 했던 학생들이 상대의 이름과 데이트의 상황을 훨씬 더 많이 기억하고 있었고 다시 만나고 싶다는 의중을 내보였다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altLang="ko-KR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번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(Byrne)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 다른 방식으로도 실험을 했다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먼저 실험참가자들에게 설문지를 작성하게 했다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설문은 정치적인 성향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신의 존재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신념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가치관 등에 관한 질문으로 구성되었다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설문지를 작성한 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실험자는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잠시 대기하고 있던 참가자에게 설문 작성 당시 맞은편에 앉았던 참가자의 인상이 어땠냐고 물어보았다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그러면서 맞은편에 앉았던 참가자가 작성한 설문지라며 참가자에게 보여주었다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보여주는 설문지는 사실 실험자가 조작한 것이다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실험참가자들 중 절반에게는 참가자가 작성한 설문 내용과 거의 비슷하게 꾸며진 설문지를 보여주고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나머지 절반에게는 상반되게 꾸민 설문지를 보여주는 것이다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결과는 예상대로다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다른 태도와 닮은 태도의 비율이 이성에 대한 호감 수준을 결정한다는 사실이 밝혀졌다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비슷한 마음가짐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즉 태도의 비율이 높을수록 호감은 매우 컸다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결과는 성장 배경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성별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나이에 상관없이 여러 집단에서 동일한 결과를 얻었다</a:t>
            </a:r>
            <a:r>
              <a:rPr lang="en-US" altLang="ko-K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53173E-50F3-43D4-8182-22B835560F27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744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E7B6C3-E086-43C3-B8A0-BC2D827B0E23}" type="slidenum">
              <a:rPr lang="en-US" altLang="ko-KR" smtClean="0"/>
              <a:pPr>
                <a:defRPr/>
              </a:pPr>
              <a:t>11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239763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E7B6C3-E086-43C3-B8A0-BC2D827B0E23}" type="slidenum">
              <a:rPr lang="en-US" altLang="ko-KR" smtClean="0"/>
              <a:pPr>
                <a:defRPr/>
              </a:pPr>
              <a:t>12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64284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BAE6-39EE-40F4-937C-FC632FA33805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FDA67-53BC-40E6-A74D-F4D903D7B4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6087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1511A-4992-4715-9019-48700758EA93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FDA67-53BC-40E6-A74D-F4D903D7B4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2691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51C61-4426-428F-A50A-010482A4A0BC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FDA67-53BC-40E6-A74D-F4D903D7B4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1551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0B227-E708-47AC-A411-20DDC779D324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FDA67-53BC-40E6-A74D-F4D903D7B4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3712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C0542-DA9C-4521-BA7D-B112B7931B66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FDA67-53BC-40E6-A74D-F4D903D7B4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2659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5363-17B2-45AD-86D4-E68A670FBF83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FDA67-53BC-40E6-A74D-F4D903D7B4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3731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B9D71-59E9-4E8E-983F-055CA844FF64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FDA67-53BC-40E6-A74D-F4D903D7B4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243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673C-37B1-42FD-8514-55BE899BD0C1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FDA67-53BC-40E6-A74D-F4D903D7B4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5019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84255-F19E-4D4D-8153-25F6B0970712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FDA67-53BC-40E6-A74D-F4D903D7B4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0897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742-762A-4215-BA10-4F39E316DDF8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FDA67-53BC-40E6-A74D-F4D903D7B4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4861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A32CC-E1FE-45F1-9C52-BE14DC863344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FDA67-53BC-40E6-A74D-F4D903D7B4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9274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B8AB2-4397-402E-AB1E-4A29ED667E16}" type="datetime1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FDA67-53BC-40E6-A74D-F4D903D7B4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3875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hyperlink" Target="http://retirement.miraeasset.com/contents/view.do?idx=10598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908720"/>
            <a:ext cx="5760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광주여자대학교 「장애학생지원센터」</a:t>
            </a:r>
            <a:endParaRPr lang="en-US" altLang="ko-KR" sz="2800" dirty="0" smtClean="0"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  <a:p>
            <a:r>
              <a:rPr lang="en-US" altLang="ko-KR" sz="2800" dirty="0" smtClean="0"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: </a:t>
            </a:r>
            <a:r>
              <a:rPr lang="ko-KR" altLang="en-US" sz="2800" dirty="0" smtClean="0"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호감의 법칙</a:t>
            </a:r>
            <a:endParaRPr lang="en-US" altLang="ko-KR" sz="2800" dirty="0" smtClean="0"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5517232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bg1"/>
                </a:solidFill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광주여자대학교 상담심리학과</a:t>
            </a:r>
            <a:endParaRPr lang="en-US" altLang="ko-KR" sz="1400" dirty="0" smtClean="0">
              <a:solidFill>
                <a:schemeClr val="bg1"/>
              </a:solidFill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  <a:p>
            <a:r>
              <a:rPr lang="ko-KR" altLang="en-US" sz="1400" dirty="0" smtClean="0">
                <a:solidFill>
                  <a:schemeClr val="bg1"/>
                </a:solidFill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김경은</a:t>
            </a:r>
            <a:r>
              <a:rPr lang="en-US" altLang="ko-KR" sz="1400" dirty="0" smtClean="0">
                <a:solidFill>
                  <a:schemeClr val="bg1"/>
                </a:solidFill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(kke@kwu.ac.kr)</a:t>
            </a:r>
            <a:endParaRPr lang="ko-KR" altLang="en-US" sz="1400" dirty="0">
              <a:solidFill>
                <a:schemeClr val="bg1"/>
              </a:solidFill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7978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90"/>
    </mc:Choice>
    <mc:Fallback xmlns="">
      <p:transition spd="slow" advTm="6029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1944887"/>
            <a:ext cx="2232248" cy="9361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근접성</a:t>
            </a:r>
            <a:endParaRPr lang="ko-KR" altLang="en-US" sz="2800" b="1" dirty="0"/>
          </a:p>
        </p:txBody>
      </p:sp>
      <p:sp>
        <p:nvSpPr>
          <p:cNvPr id="4" name="직사각형 3"/>
          <p:cNvSpPr/>
          <p:nvPr/>
        </p:nvSpPr>
        <p:spPr>
          <a:xfrm>
            <a:off x="467544" y="3025007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외모</a:t>
            </a:r>
            <a:endParaRPr lang="ko-KR" altLang="en-US" sz="2800" b="1" dirty="0"/>
          </a:p>
        </p:txBody>
      </p:sp>
      <p:sp>
        <p:nvSpPr>
          <p:cNvPr id="5" name="직사각형 4"/>
          <p:cNvSpPr/>
          <p:nvPr/>
        </p:nvSpPr>
        <p:spPr>
          <a:xfrm>
            <a:off x="467544" y="4105127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유사성</a:t>
            </a:r>
            <a:endParaRPr lang="ko-KR" altLang="en-US" sz="2800" b="1" dirty="0"/>
          </a:p>
        </p:txBody>
      </p:sp>
      <p:sp>
        <p:nvSpPr>
          <p:cNvPr id="6" name="직사각형 5"/>
          <p:cNvSpPr/>
          <p:nvPr/>
        </p:nvSpPr>
        <p:spPr>
          <a:xfrm>
            <a:off x="467544" y="5214439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상호성</a:t>
            </a:r>
            <a:endParaRPr lang="ko-KR" altLang="en-US" sz="2800" b="1" dirty="0"/>
          </a:p>
        </p:txBody>
      </p:sp>
      <p:sp>
        <p:nvSpPr>
          <p:cNvPr id="7" name="직사각형 6"/>
          <p:cNvSpPr/>
          <p:nvPr/>
        </p:nvSpPr>
        <p:spPr>
          <a:xfrm>
            <a:off x="539363" y="2196915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539174" y="3277035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539726" y="4357155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539174" y="5466467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491880" y="5798452"/>
            <a:ext cx="5187042" cy="366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dirty="0" smtClean="0"/>
              <a:t>Robert </a:t>
            </a:r>
            <a:r>
              <a:rPr lang="en-US" altLang="ko-KR" dirty="0" err="1"/>
              <a:t>Zajonc</a:t>
            </a:r>
            <a:r>
              <a:rPr lang="en-US" altLang="ko-KR" dirty="0"/>
              <a:t>, </a:t>
            </a:r>
            <a:r>
              <a:rPr lang="en-US" altLang="ko-KR" dirty="0" smtClean="0"/>
              <a:t>1923~2008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419872" y="1939625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단순 노출 효과</a:t>
            </a:r>
            <a:r>
              <a:rPr lang="en-US" altLang="ko-KR" dirty="0"/>
              <a:t>(mere exposure effect)</a:t>
            </a:r>
            <a:endParaRPr lang="ko-KR" altLang="en-US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43" y="2478378"/>
            <a:ext cx="5215279" cy="325071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851920" y="949154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err="1" smtClean="0"/>
              <a:t>옥스퍼드대</a:t>
            </a:r>
            <a:r>
              <a:rPr lang="ko-KR" altLang="en-US" dirty="0" smtClean="0"/>
              <a:t> 임상심리학 교수 </a:t>
            </a:r>
            <a:r>
              <a:rPr lang="ko-KR" altLang="en-US" dirty="0" err="1" smtClean="0"/>
              <a:t>대니얼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프리만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247964" y="3772380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solidFill>
                  <a:schemeClr val="bg1"/>
                </a:solidFill>
              </a:rPr>
              <a:t>“</a:t>
            </a:r>
            <a:r>
              <a:rPr lang="ko-KR" altLang="en-US" sz="3200" b="1" dirty="0" smtClean="0">
                <a:solidFill>
                  <a:schemeClr val="bg1"/>
                </a:solidFill>
              </a:rPr>
              <a:t>자주 보아야 정든다</a:t>
            </a:r>
            <a:r>
              <a:rPr lang="en-US" altLang="ko-KR" sz="3200" b="1" dirty="0" smtClean="0">
                <a:solidFill>
                  <a:schemeClr val="bg1"/>
                </a:solidFill>
              </a:rPr>
              <a:t>.”</a:t>
            </a:r>
            <a:endParaRPr lang="ko-KR" altLang="en-US" sz="3200" b="1" dirty="0">
              <a:solidFill>
                <a:schemeClr val="bg1"/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395536" y="220363"/>
            <a:ext cx="8424936" cy="616349"/>
            <a:chOff x="395536" y="220363"/>
            <a:chExt cx="8424936" cy="616349"/>
          </a:xfrm>
        </p:grpSpPr>
        <p:sp>
          <p:nvSpPr>
            <p:cNvPr id="15" name="TextBox 14"/>
            <p:cNvSpPr txBox="1"/>
            <p:nvPr/>
          </p:nvSpPr>
          <p:spPr>
            <a:xfrm>
              <a:off x="395536" y="220363"/>
              <a:ext cx="59046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dirty="0" smtClean="0">
                  <a:solidFill>
                    <a:srgbClr val="7030A0"/>
                  </a:solidFill>
                </a:rPr>
                <a:t>호감의 법칙</a:t>
              </a:r>
              <a:endParaRPr lang="ko-KR" altLang="en-US" sz="3200" b="1" dirty="0">
                <a:solidFill>
                  <a:srgbClr val="7030A0"/>
                </a:solidFill>
              </a:endParaRPr>
            </a:p>
          </p:txBody>
        </p:sp>
        <p:cxnSp>
          <p:nvCxnSpPr>
            <p:cNvPr id="18" name="직선 연결선 17"/>
            <p:cNvCxnSpPr/>
            <p:nvPr/>
          </p:nvCxnSpPr>
          <p:spPr>
            <a:xfrm>
              <a:off x="467544" y="836712"/>
              <a:ext cx="8352928" cy="0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7376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776"/>
    </mc:Choice>
    <mc:Fallback xmlns="">
      <p:transition spd="slow" advTm="25477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23528" y="1844824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근접성</a:t>
            </a:r>
            <a:endParaRPr lang="ko-KR" altLang="en-US" sz="2800" b="1" dirty="0"/>
          </a:p>
        </p:txBody>
      </p:sp>
      <p:sp>
        <p:nvSpPr>
          <p:cNvPr id="4" name="직사각형 3"/>
          <p:cNvSpPr/>
          <p:nvPr/>
        </p:nvSpPr>
        <p:spPr>
          <a:xfrm>
            <a:off x="323528" y="2924944"/>
            <a:ext cx="2232248" cy="9361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외모</a:t>
            </a:r>
            <a:endParaRPr lang="ko-KR" altLang="en-US" sz="2800" b="1" dirty="0"/>
          </a:p>
        </p:txBody>
      </p:sp>
      <p:sp>
        <p:nvSpPr>
          <p:cNvPr id="5" name="직사각형 4"/>
          <p:cNvSpPr/>
          <p:nvPr/>
        </p:nvSpPr>
        <p:spPr>
          <a:xfrm>
            <a:off x="323528" y="4005064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유사성</a:t>
            </a:r>
            <a:endParaRPr lang="ko-KR" altLang="en-US" sz="2800" b="1" dirty="0"/>
          </a:p>
        </p:txBody>
      </p:sp>
      <p:sp>
        <p:nvSpPr>
          <p:cNvPr id="6" name="직사각형 5"/>
          <p:cNvSpPr/>
          <p:nvPr/>
        </p:nvSpPr>
        <p:spPr>
          <a:xfrm>
            <a:off x="323528" y="5114376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상호성</a:t>
            </a:r>
            <a:endParaRPr lang="ko-KR" altLang="en-US" sz="2800" b="1" dirty="0"/>
          </a:p>
        </p:txBody>
      </p:sp>
      <p:sp>
        <p:nvSpPr>
          <p:cNvPr id="7" name="직사각형 6"/>
          <p:cNvSpPr/>
          <p:nvPr/>
        </p:nvSpPr>
        <p:spPr>
          <a:xfrm>
            <a:off x="395536" y="209685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395536" y="317697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395536" y="425709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395536" y="5366404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4</a:t>
            </a:r>
            <a:endParaRPr lang="ko-KR" altLang="en-US" dirty="0"/>
          </a:p>
        </p:txBody>
      </p:sp>
      <p:grpSp>
        <p:nvGrpSpPr>
          <p:cNvPr id="15" name="그룹 14"/>
          <p:cNvGrpSpPr/>
          <p:nvPr/>
        </p:nvGrpSpPr>
        <p:grpSpPr>
          <a:xfrm>
            <a:off x="395536" y="220363"/>
            <a:ext cx="8424936" cy="616349"/>
            <a:chOff x="395536" y="220363"/>
            <a:chExt cx="8424936" cy="616349"/>
          </a:xfrm>
        </p:grpSpPr>
        <p:sp>
          <p:nvSpPr>
            <p:cNvPr id="16" name="TextBox 15"/>
            <p:cNvSpPr txBox="1"/>
            <p:nvPr/>
          </p:nvSpPr>
          <p:spPr>
            <a:xfrm>
              <a:off x="395536" y="220363"/>
              <a:ext cx="59046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dirty="0" smtClean="0">
                  <a:solidFill>
                    <a:srgbClr val="7030A0"/>
                  </a:solidFill>
                </a:rPr>
                <a:t>호감의 법칙</a:t>
              </a:r>
              <a:endParaRPr lang="ko-KR" altLang="en-US" sz="3200" b="1" dirty="0">
                <a:solidFill>
                  <a:srgbClr val="7030A0"/>
                </a:solidFill>
              </a:endParaRP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467544" y="836712"/>
              <a:ext cx="8352928" cy="0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430" y="1017835"/>
            <a:ext cx="5686425" cy="5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4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039"/>
    </mc:Choice>
    <mc:Fallback xmlns="">
      <p:transition spd="slow" advTm="5803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23528" y="1844824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근접성</a:t>
            </a:r>
            <a:endParaRPr lang="ko-KR" altLang="en-US" sz="2800" b="1" dirty="0"/>
          </a:p>
        </p:txBody>
      </p:sp>
      <p:sp>
        <p:nvSpPr>
          <p:cNvPr id="4" name="직사각형 3"/>
          <p:cNvSpPr/>
          <p:nvPr/>
        </p:nvSpPr>
        <p:spPr>
          <a:xfrm>
            <a:off x="323528" y="2924944"/>
            <a:ext cx="2232248" cy="9361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외모</a:t>
            </a:r>
            <a:endParaRPr lang="ko-KR" altLang="en-US" sz="2800" b="1" dirty="0"/>
          </a:p>
        </p:txBody>
      </p:sp>
      <p:sp>
        <p:nvSpPr>
          <p:cNvPr id="5" name="직사각형 4"/>
          <p:cNvSpPr/>
          <p:nvPr/>
        </p:nvSpPr>
        <p:spPr>
          <a:xfrm>
            <a:off x="323528" y="4005064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유사성</a:t>
            </a:r>
            <a:endParaRPr lang="ko-KR" altLang="en-US" sz="2800" b="1" dirty="0"/>
          </a:p>
        </p:txBody>
      </p:sp>
      <p:sp>
        <p:nvSpPr>
          <p:cNvPr id="6" name="직사각형 5"/>
          <p:cNvSpPr/>
          <p:nvPr/>
        </p:nvSpPr>
        <p:spPr>
          <a:xfrm>
            <a:off x="323528" y="5114376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상호성</a:t>
            </a:r>
            <a:endParaRPr lang="ko-KR" altLang="en-US" sz="2800" b="1" dirty="0"/>
          </a:p>
        </p:txBody>
      </p:sp>
      <p:sp>
        <p:nvSpPr>
          <p:cNvPr id="7" name="직사각형 6"/>
          <p:cNvSpPr/>
          <p:nvPr/>
        </p:nvSpPr>
        <p:spPr>
          <a:xfrm>
            <a:off x="395536" y="209685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395536" y="317697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395536" y="425709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395536" y="5366404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4</a:t>
            </a:r>
            <a:endParaRPr lang="ko-KR" altLang="en-US" dirty="0"/>
          </a:p>
        </p:txBody>
      </p:sp>
      <p:grpSp>
        <p:nvGrpSpPr>
          <p:cNvPr id="15" name="그룹 14"/>
          <p:cNvGrpSpPr/>
          <p:nvPr/>
        </p:nvGrpSpPr>
        <p:grpSpPr>
          <a:xfrm>
            <a:off x="395536" y="220363"/>
            <a:ext cx="8424936" cy="616349"/>
            <a:chOff x="395536" y="220363"/>
            <a:chExt cx="8424936" cy="616349"/>
          </a:xfrm>
        </p:grpSpPr>
        <p:sp>
          <p:nvSpPr>
            <p:cNvPr id="16" name="TextBox 15"/>
            <p:cNvSpPr txBox="1"/>
            <p:nvPr/>
          </p:nvSpPr>
          <p:spPr>
            <a:xfrm>
              <a:off x="395536" y="220363"/>
              <a:ext cx="59046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dirty="0" smtClean="0">
                  <a:solidFill>
                    <a:srgbClr val="7030A0"/>
                  </a:solidFill>
                </a:rPr>
                <a:t>호감의 법칙</a:t>
              </a:r>
              <a:endParaRPr lang="ko-KR" altLang="en-US" sz="3200" b="1" dirty="0">
                <a:solidFill>
                  <a:srgbClr val="7030A0"/>
                </a:solidFill>
              </a:endParaRP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467544" y="836712"/>
              <a:ext cx="8352928" cy="0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6791" y="1147825"/>
            <a:ext cx="3769516" cy="542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44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83"/>
    </mc:Choice>
    <mc:Fallback xmlns="">
      <p:transition spd="slow" advTm="538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23528" y="1844824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근접성</a:t>
            </a:r>
            <a:endParaRPr lang="ko-KR" altLang="en-US" sz="2800" b="1" dirty="0"/>
          </a:p>
        </p:txBody>
      </p:sp>
      <p:sp>
        <p:nvSpPr>
          <p:cNvPr id="4" name="직사각형 3"/>
          <p:cNvSpPr/>
          <p:nvPr/>
        </p:nvSpPr>
        <p:spPr>
          <a:xfrm>
            <a:off x="323528" y="2924944"/>
            <a:ext cx="2232248" cy="9361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외모</a:t>
            </a:r>
            <a:endParaRPr lang="ko-KR" altLang="en-US" sz="2800" b="1" dirty="0"/>
          </a:p>
        </p:txBody>
      </p:sp>
      <p:sp>
        <p:nvSpPr>
          <p:cNvPr id="5" name="직사각형 4"/>
          <p:cNvSpPr/>
          <p:nvPr/>
        </p:nvSpPr>
        <p:spPr>
          <a:xfrm>
            <a:off x="323528" y="4005064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유사성</a:t>
            </a:r>
            <a:endParaRPr lang="ko-KR" altLang="en-US" sz="2800" b="1" dirty="0"/>
          </a:p>
        </p:txBody>
      </p:sp>
      <p:sp>
        <p:nvSpPr>
          <p:cNvPr id="6" name="직사각형 5"/>
          <p:cNvSpPr/>
          <p:nvPr/>
        </p:nvSpPr>
        <p:spPr>
          <a:xfrm>
            <a:off x="323528" y="5114376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상호성</a:t>
            </a:r>
            <a:endParaRPr lang="ko-KR" altLang="en-US" sz="2800" b="1" dirty="0"/>
          </a:p>
        </p:txBody>
      </p:sp>
      <p:sp>
        <p:nvSpPr>
          <p:cNvPr id="7" name="직사각형 6"/>
          <p:cNvSpPr/>
          <p:nvPr/>
        </p:nvSpPr>
        <p:spPr>
          <a:xfrm>
            <a:off x="395536" y="209685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395536" y="317697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395536" y="425709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395536" y="5366404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4</a:t>
            </a:r>
            <a:endParaRPr lang="ko-KR" altLang="en-US" dirty="0"/>
          </a:p>
        </p:txBody>
      </p:sp>
      <p:grpSp>
        <p:nvGrpSpPr>
          <p:cNvPr id="15" name="그룹 14"/>
          <p:cNvGrpSpPr/>
          <p:nvPr/>
        </p:nvGrpSpPr>
        <p:grpSpPr>
          <a:xfrm>
            <a:off x="395536" y="220363"/>
            <a:ext cx="8424936" cy="616349"/>
            <a:chOff x="395536" y="220363"/>
            <a:chExt cx="8424936" cy="616349"/>
          </a:xfrm>
        </p:grpSpPr>
        <p:sp>
          <p:nvSpPr>
            <p:cNvPr id="16" name="TextBox 15"/>
            <p:cNvSpPr txBox="1"/>
            <p:nvPr/>
          </p:nvSpPr>
          <p:spPr>
            <a:xfrm>
              <a:off x="395536" y="220363"/>
              <a:ext cx="59046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dirty="0" smtClean="0">
                  <a:solidFill>
                    <a:srgbClr val="7030A0"/>
                  </a:solidFill>
                </a:rPr>
                <a:t>호감의 법칙</a:t>
              </a:r>
              <a:endParaRPr lang="ko-KR" altLang="en-US" sz="3200" b="1" dirty="0">
                <a:solidFill>
                  <a:srgbClr val="7030A0"/>
                </a:solidFill>
              </a:endParaRP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467544" y="836712"/>
              <a:ext cx="8352928" cy="0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그림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844824"/>
            <a:ext cx="6501497" cy="4205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8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471"/>
    </mc:Choice>
    <mc:Fallback xmlns="">
      <p:transition spd="slow" advTm="7847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304349" y="1623459"/>
            <a:ext cx="2232248" cy="936104"/>
            <a:chOff x="322061" y="1850041"/>
            <a:chExt cx="2232248" cy="936104"/>
          </a:xfrm>
        </p:grpSpPr>
        <p:sp>
          <p:nvSpPr>
            <p:cNvPr id="3" name="직사각형 2"/>
            <p:cNvSpPr/>
            <p:nvPr/>
          </p:nvSpPr>
          <p:spPr>
            <a:xfrm>
              <a:off x="322061" y="1850041"/>
              <a:ext cx="2232248" cy="936104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smtClean="0"/>
                <a:t> 근접성</a:t>
              </a:r>
              <a:endParaRPr lang="ko-KR" altLang="en-US" sz="2800" b="1" dirty="0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411781" y="2106101"/>
              <a:ext cx="432048" cy="432048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sz="2800" b="1" dirty="0" smtClean="0"/>
                <a:t>1</a:t>
              </a:r>
              <a:endParaRPr lang="ko-KR" altLang="en-US" sz="2800" b="1" dirty="0"/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322061" y="2775587"/>
            <a:ext cx="2232248" cy="936104"/>
            <a:chOff x="322061" y="2930161"/>
            <a:chExt cx="2232248" cy="936104"/>
          </a:xfrm>
        </p:grpSpPr>
        <p:sp>
          <p:nvSpPr>
            <p:cNvPr id="4" name="직사각형 3"/>
            <p:cNvSpPr/>
            <p:nvPr/>
          </p:nvSpPr>
          <p:spPr>
            <a:xfrm>
              <a:off x="322061" y="2930161"/>
              <a:ext cx="2232248" cy="936104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smtClean="0"/>
                <a:t>외모</a:t>
              </a:r>
              <a:endParaRPr lang="ko-KR" altLang="en-US" sz="2800" b="1" dirty="0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394069" y="3217807"/>
              <a:ext cx="432048" cy="432048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sz="2800" b="1" dirty="0"/>
                <a:t>2</a:t>
              </a:r>
              <a:endParaRPr lang="ko-KR" altLang="en-US" sz="2800" b="1" dirty="0"/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322061" y="3960872"/>
            <a:ext cx="2232248" cy="936104"/>
            <a:chOff x="322061" y="4010281"/>
            <a:chExt cx="2232248" cy="936104"/>
          </a:xfrm>
        </p:grpSpPr>
        <p:sp>
          <p:nvSpPr>
            <p:cNvPr id="5" name="직사각형 4"/>
            <p:cNvSpPr/>
            <p:nvPr/>
          </p:nvSpPr>
          <p:spPr>
            <a:xfrm>
              <a:off x="322061" y="4010281"/>
              <a:ext cx="2232248" cy="93610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smtClean="0"/>
                <a:t> 유사성</a:t>
              </a:r>
              <a:endParaRPr lang="ko-KR" altLang="en-US" sz="2800" b="1" dirty="0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398874" y="4299850"/>
              <a:ext cx="432048" cy="432048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sz="2800" b="1" dirty="0"/>
                <a:t>3</a:t>
              </a:r>
              <a:endParaRPr lang="ko-KR" altLang="en-US" sz="2800" b="1" dirty="0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322061" y="5149004"/>
            <a:ext cx="2232248" cy="936104"/>
            <a:chOff x="322061" y="5119593"/>
            <a:chExt cx="2232248" cy="936104"/>
          </a:xfrm>
        </p:grpSpPr>
        <p:sp>
          <p:nvSpPr>
            <p:cNvPr id="6" name="직사각형 5"/>
            <p:cNvSpPr/>
            <p:nvPr/>
          </p:nvSpPr>
          <p:spPr>
            <a:xfrm>
              <a:off x="322061" y="5119593"/>
              <a:ext cx="2232248" cy="936104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smtClean="0"/>
                <a:t> 상호성</a:t>
              </a:r>
              <a:endParaRPr lang="ko-KR" altLang="en-US" sz="2800" b="1" dirty="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394069" y="5371621"/>
              <a:ext cx="432048" cy="432048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sz="2800" b="1" dirty="0"/>
                <a:t>4</a:t>
              </a:r>
              <a:endParaRPr lang="ko-KR" altLang="en-US" sz="2800" b="1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771800" y="1555127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accent1"/>
                </a:solidFill>
              </a:rPr>
              <a:t>상대방에게 </a:t>
            </a:r>
            <a:r>
              <a:rPr lang="en-US" altLang="ko-KR" b="1" dirty="0" smtClean="0">
                <a:solidFill>
                  <a:schemeClr val="accent1"/>
                </a:solidFill>
              </a:rPr>
              <a:t>‘</a:t>
            </a:r>
            <a:r>
              <a:rPr lang="ko-KR" altLang="en-US" b="1" dirty="0" smtClean="0">
                <a:solidFill>
                  <a:schemeClr val="accent1"/>
                </a:solidFill>
              </a:rPr>
              <a:t>내 편</a:t>
            </a:r>
            <a:r>
              <a:rPr lang="en-US" altLang="ko-KR" b="1" dirty="0" smtClean="0">
                <a:solidFill>
                  <a:schemeClr val="accent1"/>
                </a:solidFill>
              </a:rPr>
              <a:t>＇</a:t>
            </a:r>
            <a:r>
              <a:rPr lang="ko-KR" altLang="en-US" b="1" dirty="0" smtClean="0">
                <a:solidFill>
                  <a:schemeClr val="accent1"/>
                </a:solidFill>
              </a:rPr>
              <a:t>이라는 인상 형성</a:t>
            </a:r>
            <a:endParaRPr lang="en-US" altLang="ko-KR" b="1" dirty="0" smtClean="0">
              <a:solidFill>
                <a:schemeClr val="accent1"/>
              </a:solidFill>
            </a:endParaRPr>
          </a:p>
          <a:p>
            <a:r>
              <a:rPr lang="en-US" altLang="ko-KR" dirty="0"/>
              <a:t> </a:t>
            </a:r>
            <a:r>
              <a:rPr lang="en-US" altLang="ko-KR" dirty="0" smtClean="0"/>
              <a:t>   - </a:t>
            </a:r>
            <a:r>
              <a:rPr lang="ko-KR" altLang="en-US" dirty="0" smtClean="0"/>
              <a:t>자신가 비슷한 사람을 선호하는 것은 긍정적 본능</a:t>
            </a:r>
            <a:r>
              <a:rPr lang="en-US" altLang="ko-KR" dirty="0" smtClean="0"/>
              <a:t>!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- </a:t>
            </a:r>
            <a:r>
              <a:rPr lang="ko-KR" altLang="en-US" dirty="0" smtClean="0"/>
              <a:t>자기 인식에 대한 불안 감소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- </a:t>
            </a:r>
            <a:r>
              <a:rPr lang="ko-KR" altLang="en-US" dirty="0" smtClean="0"/>
              <a:t>나대로 살아도 괜찮다는 위안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위로를 받음</a:t>
            </a:r>
            <a:endParaRPr lang="en-US" altLang="ko-KR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224403"/>
            <a:ext cx="4117329" cy="2846783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6665436" y="2708920"/>
            <a:ext cx="247856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dirty="0" err="1">
                <a:solidFill>
                  <a:srgbClr val="000000"/>
                </a:solidFill>
                <a:latin typeface="+mn-ea"/>
              </a:rPr>
              <a:t>파인스</a:t>
            </a:r>
            <a:r>
              <a:rPr lang="en-US" altLang="ko-KR" sz="1400" dirty="0">
                <a:solidFill>
                  <a:srgbClr val="000000"/>
                </a:solidFill>
                <a:latin typeface="+mn-ea"/>
              </a:rPr>
              <a:t>(Ayala </a:t>
            </a:r>
            <a:r>
              <a:rPr lang="en-US" altLang="ko-KR" sz="1400" dirty="0" err="1">
                <a:solidFill>
                  <a:srgbClr val="000000"/>
                </a:solidFill>
                <a:latin typeface="+mn-ea"/>
              </a:rPr>
              <a:t>Malach</a:t>
            </a:r>
            <a:r>
              <a:rPr lang="en-US" altLang="ko-KR" sz="1400" dirty="0">
                <a:solidFill>
                  <a:srgbClr val="000000"/>
                </a:solidFill>
                <a:latin typeface="+mn-ea"/>
              </a:rPr>
              <a:t> Pines)</a:t>
            </a:r>
            <a:endParaRPr lang="ko-KR" altLang="en-US" sz="1400" dirty="0">
              <a:latin typeface="+mn-ea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395536" y="220363"/>
            <a:ext cx="8424936" cy="616349"/>
            <a:chOff x="395536" y="220363"/>
            <a:chExt cx="8424936" cy="616349"/>
          </a:xfrm>
        </p:grpSpPr>
        <p:sp>
          <p:nvSpPr>
            <p:cNvPr id="18" name="TextBox 17"/>
            <p:cNvSpPr txBox="1"/>
            <p:nvPr/>
          </p:nvSpPr>
          <p:spPr>
            <a:xfrm>
              <a:off x="395536" y="220363"/>
              <a:ext cx="59046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dirty="0" smtClean="0">
                  <a:solidFill>
                    <a:srgbClr val="7030A0"/>
                  </a:solidFill>
                </a:rPr>
                <a:t>호감의 법칙</a:t>
              </a:r>
              <a:endParaRPr lang="ko-KR" altLang="en-US" sz="3200" b="1" dirty="0">
                <a:solidFill>
                  <a:srgbClr val="7030A0"/>
                </a:solidFill>
              </a:endParaRPr>
            </a:p>
          </p:txBody>
        </p:sp>
        <p:cxnSp>
          <p:nvCxnSpPr>
            <p:cNvPr id="19" name="직선 연결선 18"/>
            <p:cNvCxnSpPr/>
            <p:nvPr/>
          </p:nvCxnSpPr>
          <p:spPr>
            <a:xfrm>
              <a:off x="467544" y="836712"/>
              <a:ext cx="8352928" cy="0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4584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79"/>
    </mc:Choice>
    <mc:Fallback xmlns="">
      <p:transition spd="slow" advTm="6057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23528" y="1743624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근접성</a:t>
            </a:r>
            <a:endParaRPr lang="ko-KR" altLang="en-US" sz="2800" b="1" dirty="0"/>
          </a:p>
        </p:txBody>
      </p:sp>
      <p:sp>
        <p:nvSpPr>
          <p:cNvPr id="4" name="직사각형 3"/>
          <p:cNvSpPr/>
          <p:nvPr/>
        </p:nvSpPr>
        <p:spPr>
          <a:xfrm>
            <a:off x="323528" y="2823744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외모</a:t>
            </a:r>
            <a:endParaRPr lang="ko-KR" altLang="en-US" sz="2800" b="1" dirty="0"/>
          </a:p>
        </p:txBody>
      </p:sp>
      <p:sp>
        <p:nvSpPr>
          <p:cNvPr id="5" name="직사각형 4"/>
          <p:cNvSpPr/>
          <p:nvPr/>
        </p:nvSpPr>
        <p:spPr>
          <a:xfrm>
            <a:off x="323528" y="3903864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유사성</a:t>
            </a:r>
            <a:endParaRPr lang="ko-KR" altLang="en-US" sz="2800" b="1" dirty="0"/>
          </a:p>
        </p:txBody>
      </p:sp>
      <p:sp>
        <p:nvSpPr>
          <p:cNvPr id="6" name="직사각형 5"/>
          <p:cNvSpPr/>
          <p:nvPr/>
        </p:nvSpPr>
        <p:spPr>
          <a:xfrm>
            <a:off x="323528" y="5013176"/>
            <a:ext cx="2232248" cy="9361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상호성</a:t>
            </a:r>
            <a:endParaRPr lang="ko-KR" altLang="en-US" sz="2800" b="1" dirty="0"/>
          </a:p>
        </p:txBody>
      </p:sp>
      <p:sp>
        <p:nvSpPr>
          <p:cNvPr id="7" name="직사각형 6"/>
          <p:cNvSpPr/>
          <p:nvPr/>
        </p:nvSpPr>
        <p:spPr>
          <a:xfrm>
            <a:off x="395536" y="199565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395536" y="307577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395536" y="415589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395536" y="5265204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699791" y="1772514"/>
            <a:ext cx="626469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300" i="1" dirty="0" smtClean="0">
                <a:solidFill>
                  <a:schemeClr val="accent1"/>
                </a:solidFill>
              </a:rPr>
              <a:t>“</a:t>
            </a:r>
            <a:r>
              <a:rPr lang="ko-KR" altLang="en-US" sz="2300" b="1" i="1" dirty="0" smtClean="0">
                <a:solidFill>
                  <a:schemeClr val="accent1"/>
                </a:solidFill>
              </a:rPr>
              <a:t>나에게 호감을 가지고 있는 사람에게 끌린다</a:t>
            </a:r>
            <a:r>
              <a:rPr lang="en-US" altLang="ko-KR" sz="2300" b="1" i="1" dirty="0" smtClean="0">
                <a:solidFill>
                  <a:schemeClr val="accent1"/>
                </a:solidFill>
              </a:rPr>
              <a:t>.</a:t>
            </a:r>
            <a:r>
              <a:rPr lang="en-US" altLang="ko-KR" sz="2300" i="1" dirty="0" smtClean="0">
                <a:solidFill>
                  <a:schemeClr val="accent1"/>
                </a:solidFill>
              </a:rPr>
              <a:t>”</a:t>
            </a:r>
          </a:p>
        </p:txBody>
      </p:sp>
      <p:grpSp>
        <p:nvGrpSpPr>
          <p:cNvPr id="15" name="그룹 14"/>
          <p:cNvGrpSpPr/>
          <p:nvPr/>
        </p:nvGrpSpPr>
        <p:grpSpPr>
          <a:xfrm>
            <a:off x="395536" y="220363"/>
            <a:ext cx="8424936" cy="616349"/>
            <a:chOff x="395536" y="220363"/>
            <a:chExt cx="8424936" cy="616349"/>
          </a:xfrm>
        </p:grpSpPr>
        <p:sp>
          <p:nvSpPr>
            <p:cNvPr id="16" name="TextBox 15"/>
            <p:cNvSpPr txBox="1"/>
            <p:nvPr/>
          </p:nvSpPr>
          <p:spPr>
            <a:xfrm>
              <a:off x="395536" y="220363"/>
              <a:ext cx="59046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dirty="0" smtClean="0">
                  <a:solidFill>
                    <a:srgbClr val="7030A0"/>
                  </a:solidFill>
                </a:rPr>
                <a:t>호감의 법칙</a:t>
              </a:r>
              <a:endParaRPr lang="ko-KR" altLang="en-US" sz="3200" b="1" dirty="0">
                <a:solidFill>
                  <a:srgbClr val="7030A0"/>
                </a:solidFill>
              </a:endParaRP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467544" y="836712"/>
              <a:ext cx="8352928" cy="0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706" y="2559140"/>
            <a:ext cx="6084867" cy="339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49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302"/>
    </mc:Choice>
    <mc:Fallback xmlns="">
      <p:transition spd="slow" advTm="60302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23528" y="1743624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근접성</a:t>
            </a:r>
            <a:endParaRPr lang="ko-KR" altLang="en-US" sz="2800" b="1" dirty="0"/>
          </a:p>
        </p:txBody>
      </p:sp>
      <p:sp>
        <p:nvSpPr>
          <p:cNvPr id="4" name="직사각형 3"/>
          <p:cNvSpPr/>
          <p:nvPr/>
        </p:nvSpPr>
        <p:spPr>
          <a:xfrm>
            <a:off x="323528" y="2823744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외모</a:t>
            </a:r>
            <a:endParaRPr lang="ko-KR" altLang="en-US" sz="2800" b="1" dirty="0"/>
          </a:p>
        </p:txBody>
      </p:sp>
      <p:sp>
        <p:nvSpPr>
          <p:cNvPr id="5" name="직사각형 4"/>
          <p:cNvSpPr/>
          <p:nvPr/>
        </p:nvSpPr>
        <p:spPr>
          <a:xfrm>
            <a:off x="323528" y="3903864"/>
            <a:ext cx="2232248" cy="936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유사성</a:t>
            </a:r>
            <a:endParaRPr lang="ko-KR" altLang="en-US" sz="2800" b="1" dirty="0"/>
          </a:p>
        </p:txBody>
      </p:sp>
      <p:sp>
        <p:nvSpPr>
          <p:cNvPr id="6" name="직사각형 5"/>
          <p:cNvSpPr/>
          <p:nvPr/>
        </p:nvSpPr>
        <p:spPr>
          <a:xfrm>
            <a:off x="323528" y="5013176"/>
            <a:ext cx="2232248" cy="9361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 상호성</a:t>
            </a:r>
            <a:endParaRPr lang="ko-KR" altLang="en-US" sz="2800" b="1" dirty="0"/>
          </a:p>
        </p:txBody>
      </p:sp>
      <p:sp>
        <p:nvSpPr>
          <p:cNvPr id="7" name="직사각형 6"/>
          <p:cNvSpPr/>
          <p:nvPr/>
        </p:nvSpPr>
        <p:spPr>
          <a:xfrm>
            <a:off x="395536" y="199565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395536" y="307577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395536" y="4155892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395536" y="5265204"/>
            <a:ext cx="4320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699792" y="1743624"/>
            <a:ext cx="6264696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300" i="1" dirty="0" smtClean="0">
                <a:solidFill>
                  <a:schemeClr val="accent1"/>
                </a:solidFill>
              </a:rPr>
              <a:t>“</a:t>
            </a:r>
            <a:r>
              <a:rPr lang="ko-KR" altLang="en-US" sz="2300" b="1" i="1" dirty="0" smtClean="0">
                <a:solidFill>
                  <a:schemeClr val="accent1"/>
                </a:solidFill>
              </a:rPr>
              <a:t>나에게 호감을 가지고 있는 사람에게 끌린다</a:t>
            </a:r>
            <a:r>
              <a:rPr lang="en-US" altLang="ko-KR" sz="2300" b="1" i="1" dirty="0" smtClean="0">
                <a:solidFill>
                  <a:schemeClr val="accent1"/>
                </a:solidFill>
              </a:rPr>
              <a:t>.</a:t>
            </a:r>
            <a:r>
              <a:rPr lang="en-US" altLang="ko-KR" sz="2300" i="1" dirty="0" smtClean="0">
                <a:solidFill>
                  <a:schemeClr val="accent1"/>
                </a:solidFill>
              </a:rPr>
              <a:t>”</a:t>
            </a:r>
          </a:p>
          <a:p>
            <a:endParaRPr lang="en-US" altLang="ko-KR" sz="800" dirty="0" smtClean="0"/>
          </a:p>
          <a:p>
            <a:endParaRPr lang="en-US" altLang="ko-KR" sz="800" dirty="0" smtClean="0"/>
          </a:p>
          <a:p>
            <a:endParaRPr lang="en-US" altLang="ko-KR" sz="800" dirty="0" smtClean="0"/>
          </a:p>
          <a:p>
            <a:endParaRPr lang="en-US" altLang="ko-KR" sz="8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800" b="1" dirty="0">
                <a:solidFill>
                  <a:schemeClr val="tx2"/>
                </a:solidFill>
              </a:rPr>
              <a:t>전</a:t>
            </a:r>
            <a:r>
              <a:rPr lang="ko-KR" altLang="en-US" sz="2000" dirty="0"/>
              <a:t>략 </a:t>
            </a:r>
            <a:r>
              <a:rPr lang="en-US" altLang="ko-KR" sz="2000" dirty="0"/>
              <a:t>1 : </a:t>
            </a:r>
            <a:r>
              <a:rPr lang="en-US" altLang="ko-KR" sz="2000" dirty="0" smtClean="0"/>
              <a:t>Attitude. </a:t>
            </a:r>
            <a:r>
              <a:rPr lang="ko-KR" altLang="en-US" sz="2000" dirty="0" smtClean="0"/>
              <a:t>친절하기</a:t>
            </a:r>
            <a:endParaRPr lang="en-US" altLang="ko-KR" sz="20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800" b="1" dirty="0">
                <a:solidFill>
                  <a:schemeClr val="tx2"/>
                </a:solidFill>
              </a:rPr>
              <a:t>전</a:t>
            </a:r>
            <a:r>
              <a:rPr lang="ko-KR" altLang="en-US" sz="2000" dirty="0"/>
              <a:t>략 </a:t>
            </a:r>
            <a:r>
              <a:rPr lang="en-US" altLang="ko-KR" sz="2000" dirty="0"/>
              <a:t>2 : Listen. </a:t>
            </a:r>
            <a:r>
              <a:rPr lang="ko-KR" altLang="en-US" sz="2000" dirty="0"/>
              <a:t>온전히 주의를 기울여 경청하기</a:t>
            </a:r>
            <a:endParaRPr lang="en-US" altLang="ko-KR" sz="2000" dirty="0"/>
          </a:p>
          <a:p>
            <a:r>
              <a:rPr lang="en-US" altLang="ko-KR" sz="2000" dirty="0"/>
              <a:t>                 - </a:t>
            </a:r>
            <a:r>
              <a:rPr lang="ko-KR" altLang="en-US" sz="2000" dirty="0" smtClean="0"/>
              <a:t>주의집중하기</a:t>
            </a:r>
            <a:endParaRPr lang="en-US" altLang="ko-KR" sz="2000" dirty="0" smtClean="0"/>
          </a:p>
          <a:p>
            <a:r>
              <a:rPr lang="en-US" altLang="ko-KR" sz="2000" dirty="0" smtClean="0"/>
              <a:t>                 </a:t>
            </a:r>
            <a:r>
              <a:rPr lang="en-US" altLang="ko-KR" sz="2000" dirty="0"/>
              <a:t>- </a:t>
            </a:r>
            <a:r>
              <a:rPr lang="ko-KR" altLang="en-US" sz="2000" dirty="0"/>
              <a:t>상대방 </a:t>
            </a:r>
            <a:r>
              <a:rPr lang="ko-KR" altLang="en-US" sz="2000" dirty="0" err="1"/>
              <a:t>따라하기</a:t>
            </a:r>
            <a:endParaRPr lang="en-US" altLang="ko-KR" sz="2000" dirty="0"/>
          </a:p>
          <a:p>
            <a:r>
              <a:rPr lang="en-US" altLang="ko-KR" sz="2000" dirty="0"/>
              <a:t>                 - </a:t>
            </a:r>
            <a:r>
              <a:rPr lang="ko-KR" altLang="en-US" sz="2000" dirty="0"/>
              <a:t>감정 반영하기</a:t>
            </a:r>
            <a:endParaRPr lang="en-US" altLang="ko-KR" sz="20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800" b="1" dirty="0">
                <a:solidFill>
                  <a:schemeClr val="tx2"/>
                </a:solidFill>
              </a:rPr>
              <a:t>전</a:t>
            </a:r>
            <a:r>
              <a:rPr lang="ko-KR" altLang="en-US" sz="2000" dirty="0"/>
              <a:t>략 </a:t>
            </a:r>
            <a:r>
              <a:rPr lang="en-US" altLang="ko-KR" sz="2000" dirty="0"/>
              <a:t>3 : Ask</a:t>
            </a:r>
            <a:r>
              <a:rPr lang="en-US" altLang="ko-KR" sz="2000" dirty="0" smtClean="0"/>
              <a:t>.</a:t>
            </a:r>
            <a:r>
              <a:rPr lang="ko-KR" altLang="en-US" sz="2000" dirty="0"/>
              <a:t> </a:t>
            </a:r>
            <a:r>
              <a:rPr lang="ko-KR" altLang="en-US" sz="2000" dirty="0" smtClean="0"/>
              <a:t>탐색적 질문하기</a:t>
            </a:r>
            <a:endParaRPr lang="en-US" altLang="ko-KR" sz="20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800" b="1" dirty="0" smtClean="0">
                <a:solidFill>
                  <a:schemeClr val="tx2"/>
                </a:solidFill>
              </a:rPr>
              <a:t>전</a:t>
            </a:r>
            <a:r>
              <a:rPr lang="ko-KR" altLang="en-US" sz="2000" dirty="0" smtClean="0"/>
              <a:t>략 </a:t>
            </a:r>
            <a:r>
              <a:rPr lang="en-US" altLang="ko-KR" sz="2000" dirty="0"/>
              <a:t>4 : Tell. </a:t>
            </a:r>
            <a:r>
              <a:rPr lang="ko-KR" altLang="en-US" sz="2000" dirty="0"/>
              <a:t>공감을 표현하기</a:t>
            </a:r>
            <a:endParaRPr lang="en-US" altLang="ko-KR" sz="20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2800" b="1" dirty="0">
                <a:solidFill>
                  <a:schemeClr val="tx2"/>
                </a:solidFill>
              </a:rPr>
              <a:t>전</a:t>
            </a:r>
            <a:r>
              <a:rPr lang="ko-KR" altLang="en-US" sz="2000" dirty="0"/>
              <a:t>략 </a:t>
            </a:r>
            <a:r>
              <a:rPr lang="en-US" altLang="ko-KR" sz="2000" dirty="0"/>
              <a:t>5 : Help. </a:t>
            </a:r>
            <a:r>
              <a:rPr lang="ko-KR" altLang="en-US" sz="2000" dirty="0"/>
              <a:t>변화를 시도하고 칭찬</a:t>
            </a:r>
            <a:r>
              <a:rPr lang="en-US" altLang="ko-KR" sz="2000" dirty="0"/>
              <a:t>/</a:t>
            </a:r>
            <a:r>
              <a:rPr lang="ko-KR" altLang="en-US" sz="2000" dirty="0"/>
              <a:t>격려하기</a:t>
            </a:r>
            <a:endParaRPr lang="en-US" altLang="ko-KR" sz="2000" dirty="0"/>
          </a:p>
        </p:txBody>
      </p:sp>
      <p:grpSp>
        <p:nvGrpSpPr>
          <p:cNvPr id="15" name="그룹 14"/>
          <p:cNvGrpSpPr/>
          <p:nvPr/>
        </p:nvGrpSpPr>
        <p:grpSpPr>
          <a:xfrm>
            <a:off x="395536" y="220363"/>
            <a:ext cx="8424936" cy="616349"/>
            <a:chOff x="395536" y="220363"/>
            <a:chExt cx="8424936" cy="616349"/>
          </a:xfrm>
        </p:grpSpPr>
        <p:sp>
          <p:nvSpPr>
            <p:cNvPr id="16" name="TextBox 15"/>
            <p:cNvSpPr txBox="1"/>
            <p:nvPr/>
          </p:nvSpPr>
          <p:spPr>
            <a:xfrm>
              <a:off x="395536" y="220363"/>
              <a:ext cx="59046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dirty="0" smtClean="0">
                  <a:solidFill>
                    <a:srgbClr val="7030A0"/>
                  </a:solidFill>
                </a:rPr>
                <a:t>호감의 법칙</a:t>
              </a:r>
              <a:endParaRPr lang="ko-KR" altLang="en-US" sz="3200" b="1" dirty="0">
                <a:solidFill>
                  <a:srgbClr val="7030A0"/>
                </a:solidFill>
              </a:endParaRP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467544" y="836712"/>
              <a:ext cx="8352928" cy="0"/>
            </a:xfrm>
            <a:prstGeom prst="line">
              <a:avLst/>
            </a:prstGeom>
            <a:ln w="381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1876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644"/>
    </mc:Choice>
    <mc:Fallback xmlns="">
      <p:transition spd="slow" advTm="47644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395536" y="220363"/>
            <a:ext cx="8352928" cy="832373"/>
            <a:chOff x="395536" y="220363"/>
            <a:chExt cx="8352928" cy="832373"/>
          </a:xfrm>
        </p:grpSpPr>
        <p:sp>
          <p:nvSpPr>
            <p:cNvPr id="14" name="TextBox 13"/>
            <p:cNvSpPr txBox="1"/>
            <p:nvPr/>
          </p:nvSpPr>
          <p:spPr>
            <a:xfrm>
              <a:off x="395536" y="220363"/>
              <a:ext cx="590465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b="1" dirty="0">
                  <a:solidFill>
                    <a:schemeClr val="tx2"/>
                  </a:solidFill>
                </a:rPr>
                <a:t>전</a:t>
              </a:r>
              <a:r>
                <a:rPr lang="ko-KR" altLang="en-US" sz="3200" dirty="0"/>
                <a:t>략 </a:t>
              </a:r>
              <a:r>
                <a:rPr lang="en-US" altLang="ko-KR" sz="3200" dirty="0"/>
                <a:t>1 : Attitude. </a:t>
              </a:r>
              <a:r>
                <a:rPr lang="ko-KR" altLang="en-US" sz="3200" dirty="0"/>
                <a:t>친절하기</a:t>
              </a:r>
              <a:endParaRPr lang="en-US" altLang="ko-KR" sz="3200" dirty="0"/>
            </a:p>
          </p:txBody>
        </p:sp>
        <p:cxnSp>
          <p:nvCxnSpPr>
            <p:cNvPr id="15" name="직선 연결선 14"/>
            <p:cNvCxnSpPr/>
            <p:nvPr/>
          </p:nvCxnSpPr>
          <p:spPr>
            <a:xfrm>
              <a:off x="395536" y="1052736"/>
              <a:ext cx="8352928" cy="0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772816"/>
            <a:ext cx="6480720" cy="3988135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1423988" y="5576285"/>
            <a:ext cx="61003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 smtClean="0">
                <a:hlinkClick r:id="rId4"/>
              </a:rPr>
              <a:t>그림 출처 </a:t>
            </a:r>
            <a:r>
              <a:rPr lang="en-US" altLang="ko-KR" sz="1200" dirty="0" smtClean="0">
                <a:hlinkClick r:id="rId4"/>
              </a:rPr>
              <a:t>: http</a:t>
            </a:r>
            <a:r>
              <a:rPr lang="en-US" altLang="ko-KR" sz="1200" dirty="0">
                <a:hlinkClick r:id="rId4"/>
              </a:rPr>
              <a:t>://retirement.miraeasset.com/contents/view.do?idx=10598</a:t>
            </a:r>
            <a:endParaRPr lang="ko-KR" altLang="en-US" sz="1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900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915"/>
    </mc:Choice>
    <mc:Fallback xmlns="">
      <p:transition spd="slow" advTm="10091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1844824"/>
            <a:ext cx="82809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sz="4000" b="1" dirty="0" smtClean="0">
                <a:solidFill>
                  <a:srgbClr val="7030A0"/>
                </a:solidFill>
              </a:rPr>
              <a:t> S</a:t>
            </a:r>
            <a:r>
              <a:rPr lang="en-US" altLang="ko-KR" sz="2800" dirty="0" smtClean="0"/>
              <a:t>mile : </a:t>
            </a:r>
            <a:r>
              <a:rPr lang="ko-KR" altLang="en-US" sz="2800" dirty="0" smtClean="0"/>
              <a:t>미소</a:t>
            </a:r>
            <a:endParaRPr lang="en-US" altLang="ko-KR" sz="2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sz="4000" b="1" dirty="0" smtClean="0">
                <a:solidFill>
                  <a:schemeClr val="accent3"/>
                </a:solidFill>
              </a:rPr>
              <a:t> O</a:t>
            </a:r>
            <a:r>
              <a:rPr lang="en-US" altLang="ko-KR" sz="2800" dirty="0" smtClean="0"/>
              <a:t>pen Posture : </a:t>
            </a:r>
            <a:r>
              <a:rPr lang="ko-KR" altLang="en-US" sz="2800" dirty="0" smtClean="0"/>
              <a:t>열린 자세</a:t>
            </a:r>
            <a:endParaRPr lang="en-US" altLang="ko-KR" sz="2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sz="4000" b="1" dirty="0" smtClean="0">
                <a:solidFill>
                  <a:srgbClr val="FFFF00"/>
                </a:solidFill>
              </a:rPr>
              <a:t> F</a:t>
            </a:r>
            <a:r>
              <a:rPr lang="en-US" altLang="ko-KR" sz="2800" dirty="0" smtClean="0"/>
              <a:t>orward Lean : </a:t>
            </a:r>
            <a:r>
              <a:rPr lang="ko-KR" altLang="en-US" sz="2800" dirty="0" smtClean="0"/>
              <a:t>상대방을 향해 몸을 기울이기</a:t>
            </a:r>
            <a:endParaRPr lang="en-US" altLang="ko-KR" sz="2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sz="4000" b="1" dirty="0" smtClean="0">
                <a:solidFill>
                  <a:schemeClr val="accent6"/>
                </a:solidFill>
              </a:rPr>
              <a:t> T</a:t>
            </a:r>
            <a:r>
              <a:rPr lang="en-US" altLang="ko-KR" sz="2800" dirty="0" smtClean="0"/>
              <a:t>ouch : </a:t>
            </a:r>
            <a:r>
              <a:rPr lang="ko-KR" altLang="en-US" sz="2800" dirty="0" smtClean="0"/>
              <a:t>악수 등의 간단한 신체접촉</a:t>
            </a:r>
            <a:endParaRPr lang="en-US" altLang="ko-KR" sz="2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sz="4000" b="1" dirty="0" smtClean="0">
                <a:solidFill>
                  <a:srgbClr val="FF99FF"/>
                </a:solidFill>
              </a:rPr>
              <a:t> E</a:t>
            </a:r>
            <a:r>
              <a:rPr lang="en-US" altLang="ko-KR" sz="2800" dirty="0" smtClean="0"/>
              <a:t>ye Contact : </a:t>
            </a:r>
            <a:r>
              <a:rPr lang="ko-KR" altLang="en-US" sz="2800" dirty="0" smtClean="0"/>
              <a:t>시선 마주보기</a:t>
            </a:r>
            <a:endParaRPr lang="en-US" altLang="ko-KR" sz="2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sz="4000" b="1" dirty="0" smtClean="0">
                <a:solidFill>
                  <a:srgbClr val="FF0000"/>
                </a:solidFill>
              </a:rPr>
              <a:t> N</a:t>
            </a:r>
            <a:r>
              <a:rPr lang="en-US" altLang="ko-KR" sz="2800" dirty="0" smtClean="0"/>
              <a:t>od : </a:t>
            </a:r>
            <a:r>
              <a:rPr lang="ko-KR" altLang="en-US" sz="2800" dirty="0" smtClean="0"/>
              <a:t>고개 끄덕이기</a:t>
            </a:r>
            <a:endParaRPr lang="en-US" altLang="ko-KR" sz="2800" dirty="0" smtClean="0"/>
          </a:p>
        </p:txBody>
      </p:sp>
      <p:grpSp>
        <p:nvGrpSpPr>
          <p:cNvPr id="6" name="그룹 5"/>
          <p:cNvGrpSpPr/>
          <p:nvPr/>
        </p:nvGrpSpPr>
        <p:grpSpPr>
          <a:xfrm>
            <a:off x="395536" y="220363"/>
            <a:ext cx="8352928" cy="688357"/>
            <a:chOff x="395536" y="220363"/>
            <a:chExt cx="8352928" cy="688357"/>
          </a:xfrm>
        </p:grpSpPr>
        <p:sp>
          <p:nvSpPr>
            <p:cNvPr id="7" name="TextBox 6"/>
            <p:cNvSpPr txBox="1"/>
            <p:nvPr/>
          </p:nvSpPr>
          <p:spPr>
            <a:xfrm>
              <a:off x="395536" y="220363"/>
              <a:ext cx="835292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600" b="1" dirty="0">
                  <a:solidFill>
                    <a:schemeClr val="tx2"/>
                  </a:solidFill>
                </a:rPr>
                <a:t>전</a:t>
              </a:r>
              <a:r>
                <a:rPr lang="ko-KR" altLang="en-US" sz="2800" dirty="0"/>
                <a:t>략 </a:t>
              </a:r>
              <a:r>
                <a:rPr lang="en-US" altLang="ko-KR" sz="2800" dirty="0"/>
                <a:t>2 : Listen. </a:t>
              </a:r>
              <a:r>
                <a:rPr lang="ko-KR" altLang="en-US" sz="2800" dirty="0"/>
                <a:t>온전히 주의를 기울여 경청하기</a:t>
              </a:r>
              <a:endParaRPr lang="en-US" altLang="ko-KR" sz="2800" dirty="0"/>
            </a:p>
          </p:txBody>
        </p:sp>
        <p:cxnSp>
          <p:nvCxnSpPr>
            <p:cNvPr id="8" name="직선 연결선 7"/>
            <p:cNvCxnSpPr/>
            <p:nvPr/>
          </p:nvCxnSpPr>
          <p:spPr>
            <a:xfrm>
              <a:off x="395536" y="908720"/>
              <a:ext cx="8352928" cy="0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8987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632"/>
    </mc:Choice>
    <mc:Fallback xmlns="">
      <p:transition spd="slow" advTm="123632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9598" y="1484784"/>
            <a:ext cx="6698706" cy="1584176"/>
          </a:xfrm>
        </p:spPr>
        <p:txBody>
          <a:bodyPr>
            <a:normAutofit/>
          </a:bodyPr>
          <a:lstStyle/>
          <a:p>
            <a:r>
              <a:rPr lang="ko-KR" altLang="en-US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대화의 </a:t>
            </a:r>
            <a:r>
              <a:rPr lang="en-US" altLang="ko-KR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‘</a:t>
            </a:r>
            <a:r>
              <a:rPr lang="ko-KR" altLang="en-US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목적</a:t>
            </a:r>
            <a:r>
              <a:rPr lang="en-US" altLang="ko-KR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’</a:t>
            </a:r>
            <a:r>
              <a:rPr lang="ko-KR" altLang="en-US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은</a:t>
            </a:r>
            <a:r>
              <a:rPr lang="en-US" altLang="ko-KR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?</a:t>
            </a:r>
          </a:p>
          <a:p>
            <a:pPr lvl="1"/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사실지향적 대화 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: 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정보의 전달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, 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문제해결</a:t>
            </a:r>
            <a:endParaRPr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관계지향적 대화 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: 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유대감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, 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친밀감 형성</a:t>
            </a:r>
            <a:endParaRPr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endParaRPr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endParaRPr lang="en-US" altLang="ko-KR" sz="2000" dirty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endParaRPr lang="en-US" altLang="ko-KR" sz="2000" dirty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endParaRPr lang="en-US" altLang="ko-KR" sz="2400" dirty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endParaRPr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endParaRPr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46AD28-5CEF-422E-BF89-C54B7DAD5041}" type="slidenum">
              <a:rPr lang="en-US" altLang="ko-KR" smtClean="0"/>
              <a:pPr>
                <a:defRPr/>
              </a:pPr>
              <a:t>11</a:t>
            </a:fld>
            <a:endParaRPr lang="en-US" altLang="ko-KR"/>
          </a:p>
        </p:txBody>
      </p:sp>
      <p:grpSp>
        <p:nvGrpSpPr>
          <p:cNvPr id="8" name="그룹 7"/>
          <p:cNvGrpSpPr/>
          <p:nvPr/>
        </p:nvGrpSpPr>
        <p:grpSpPr>
          <a:xfrm>
            <a:off x="395536" y="220363"/>
            <a:ext cx="8352928" cy="832373"/>
            <a:chOff x="395536" y="220363"/>
            <a:chExt cx="8352928" cy="832373"/>
          </a:xfrm>
        </p:grpSpPr>
        <p:sp>
          <p:nvSpPr>
            <p:cNvPr id="9" name="TextBox 8"/>
            <p:cNvSpPr txBox="1"/>
            <p:nvPr/>
          </p:nvSpPr>
          <p:spPr>
            <a:xfrm>
              <a:off x="395536" y="220363"/>
              <a:ext cx="835292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400" b="1" dirty="0">
                  <a:solidFill>
                    <a:schemeClr val="tx2"/>
                  </a:solidFill>
                </a:rPr>
                <a:t>전</a:t>
              </a:r>
              <a:r>
                <a:rPr lang="ko-KR" altLang="en-US" sz="3600" dirty="0"/>
                <a:t>략 </a:t>
              </a:r>
              <a:r>
                <a:rPr lang="en-US" altLang="ko-KR" sz="3600" dirty="0"/>
                <a:t>3 : Ask.</a:t>
              </a:r>
              <a:r>
                <a:rPr lang="ko-KR" altLang="en-US" sz="3600" dirty="0"/>
                <a:t> 상대방을 궁금해하기</a:t>
              </a:r>
              <a:endParaRPr lang="en-US" altLang="ko-KR" sz="3600" dirty="0"/>
            </a:p>
          </p:txBody>
        </p:sp>
        <p:cxnSp>
          <p:nvCxnSpPr>
            <p:cNvPr id="10" name="직선 연결선 9"/>
            <p:cNvCxnSpPr/>
            <p:nvPr/>
          </p:nvCxnSpPr>
          <p:spPr>
            <a:xfrm>
              <a:off x="395536" y="1052736"/>
              <a:ext cx="8352928" cy="0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내용 개체 틀 2"/>
          <p:cNvSpPr txBox="1">
            <a:spLocks/>
          </p:cNvSpPr>
          <p:nvPr/>
        </p:nvSpPr>
        <p:spPr>
          <a:xfrm>
            <a:off x="609598" y="3003111"/>
            <a:ext cx="6698706" cy="345638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관계지향적 대화의 특징</a:t>
            </a:r>
            <a:endParaRPr lang="en-US" altLang="ko-KR" sz="240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상대방의 입장</a:t>
            </a:r>
            <a:r>
              <a:rPr lang="en-US" altLang="ko-KR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(</a:t>
            </a:r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경험</a:t>
            </a:r>
            <a:r>
              <a:rPr lang="en-US" altLang="ko-KR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, </a:t>
            </a:r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감정</a:t>
            </a:r>
            <a:r>
              <a:rPr lang="en-US" altLang="ko-KR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, </a:t>
            </a:r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의도</a:t>
            </a:r>
            <a:r>
              <a:rPr lang="en-US" altLang="ko-KR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, </a:t>
            </a:r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장점</a:t>
            </a:r>
            <a:r>
              <a:rPr lang="en-US" altLang="ko-KR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)</a:t>
            </a:r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에 초점</a:t>
            </a:r>
            <a:endParaRPr lang="en-US" altLang="ko-KR" sz="200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공감</a:t>
            </a:r>
            <a:r>
              <a:rPr lang="en-US" altLang="ko-KR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, </a:t>
            </a:r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수용</a:t>
            </a:r>
            <a:r>
              <a:rPr lang="en-US" altLang="ko-KR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, </a:t>
            </a:r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칭찬</a:t>
            </a:r>
            <a:r>
              <a:rPr lang="en-US" altLang="ko-KR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, </a:t>
            </a:r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인정의 말로 표현</a:t>
            </a:r>
            <a:endParaRPr lang="en-US" altLang="ko-KR" sz="200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친밀감</a:t>
            </a:r>
            <a:r>
              <a:rPr lang="en-US" altLang="ko-KR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, </a:t>
            </a:r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유대감</a:t>
            </a:r>
            <a:r>
              <a:rPr lang="en-US" altLang="ko-KR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, </a:t>
            </a:r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신뢰감을 조성</a:t>
            </a:r>
            <a:endParaRPr lang="en-US" altLang="ko-KR" sz="200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endParaRPr lang="en-US" altLang="ko-KR" sz="200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r>
              <a:rPr lang="ko-KR" altLang="en-US" sz="24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깊이 있는 관계지향적 대화를 하려면</a:t>
            </a:r>
            <a:endParaRPr lang="en-US" altLang="ko-KR" sz="240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그 사람을 깊이 공감하려는 태도</a:t>
            </a:r>
            <a:endParaRPr lang="en-US" altLang="ko-KR" sz="200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현재의 감정과 감정 밑에 있는 욕구 알아차리기</a:t>
            </a:r>
            <a:endParaRPr lang="en-US" altLang="ko-KR" sz="200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r>
              <a:rPr lang="ko-KR" altLang="en-US" sz="200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자기확인적 경험의 제공</a:t>
            </a:r>
            <a:endParaRPr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412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464"/>
    </mc:Choice>
    <mc:Fallback xmlns="">
      <p:transition spd="slow" advTm="120464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20081" objId="2"/>
        <p14:stopEvt time="86281" objId="2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9598" y="1484784"/>
            <a:ext cx="6698706" cy="5112568"/>
          </a:xfrm>
        </p:spPr>
        <p:txBody>
          <a:bodyPr>
            <a:normAutofit/>
          </a:bodyPr>
          <a:lstStyle/>
          <a:p>
            <a:r>
              <a:rPr lang="ko-KR" altLang="en-US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열린 질문</a:t>
            </a:r>
            <a:endParaRPr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닫힌 질문의 반대</a:t>
            </a:r>
            <a:endParaRPr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다양한 대답이 나올 수 있음</a:t>
            </a:r>
            <a:endParaRPr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대화의 시작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, 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알아가기</a:t>
            </a:r>
            <a:endParaRPr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endParaRPr lang="en-US" altLang="ko-KR" sz="2000" dirty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r>
              <a:rPr lang="ko-KR" altLang="en-US" sz="2400" dirty="0">
                <a:latin typeface="한컴 백제 M" panose="02020603020101020101" pitchFamily="18" charset="-127"/>
                <a:ea typeface="한컴 백제 M" panose="02020603020101020101" pitchFamily="18" charset="-127"/>
              </a:rPr>
              <a:t>탐색 질문</a:t>
            </a:r>
            <a:endParaRPr lang="en-US" altLang="ko-KR" sz="2000" dirty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r>
              <a:rPr lang="ko-KR" altLang="en-US" sz="2000" dirty="0">
                <a:latin typeface="한컴 백제 M" panose="02020603020101020101" pitchFamily="18" charset="-127"/>
                <a:ea typeface="한컴 백제 M" panose="02020603020101020101" pitchFamily="18" charset="-127"/>
              </a:rPr>
              <a:t>표현하는 내용을 정확히 파악하는 질문</a:t>
            </a:r>
            <a:endParaRPr lang="en-US" altLang="ko-KR" sz="2000" dirty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r>
              <a:rPr lang="ko-KR" altLang="en-US" sz="2000" dirty="0">
                <a:latin typeface="한컴 백제 M" panose="02020603020101020101" pitchFamily="18" charset="-127"/>
                <a:ea typeface="한컴 백제 M" panose="02020603020101020101" pitchFamily="18" charset="-127"/>
              </a:rPr>
              <a:t>상대의 말 중에 명확하지 않은 부분을 구체화</a:t>
            </a:r>
            <a:endParaRPr lang="en-US" altLang="ko-KR" sz="2000" dirty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endParaRPr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46AD28-5CEF-422E-BF89-C54B7DAD5041}" type="slidenum">
              <a:rPr lang="en-US" altLang="ko-KR" smtClean="0"/>
              <a:pPr>
                <a:defRPr/>
              </a:pPr>
              <a:t>12</a:t>
            </a:fld>
            <a:endParaRPr lang="en-US" altLang="ko-KR"/>
          </a:p>
        </p:txBody>
      </p:sp>
      <p:grpSp>
        <p:nvGrpSpPr>
          <p:cNvPr id="7" name="그룹 6"/>
          <p:cNvGrpSpPr/>
          <p:nvPr/>
        </p:nvGrpSpPr>
        <p:grpSpPr>
          <a:xfrm>
            <a:off x="395536" y="220363"/>
            <a:ext cx="8352928" cy="832373"/>
            <a:chOff x="395536" y="220363"/>
            <a:chExt cx="8352928" cy="832373"/>
          </a:xfrm>
        </p:grpSpPr>
        <p:sp>
          <p:nvSpPr>
            <p:cNvPr id="8" name="TextBox 7"/>
            <p:cNvSpPr txBox="1"/>
            <p:nvPr/>
          </p:nvSpPr>
          <p:spPr>
            <a:xfrm>
              <a:off x="395536" y="220363"/>
              <a:ext cx="835292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400" b="1" dirty="0">
                  <a:solidFill>
                    <a:schemeClr val="tx2"/>
                  </a:solidFill>
                </a:rPr>
                <a:t>전</a:t>
              </a:r>
              <a:r>
                <a:rPr lang="ko-KR" altLang="en-US" sz="3600" dirty="0"/>
                <a:t>략 </a:t>
              </a:r>
              <a:r>
                <a:rPr lang="en-US" altLang="ko-KR" sz="3600" dirty="0"/>
                <a:t>3 : Ask.</a:t>
              </a:r>
              <a:r>
                <a:rPr lang="ko-KR" altLang="en-US" sz="3600" dirty="0"/>
                <a:t> 상대방을 궁금해하기</a:t>
              </a:r>
              <a:endParaRPr lang="en-US" altLang="ko-KR" sz="3600" dirty="0"/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395536" y="1052736"/>
              <a:ext cx="8352928" cy="0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6222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01"/>
    </mc:Choice>
    <mc:Fallback xmlns="">
      <p:transition spd="slow" advTm="45701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395536" y="220363"/>
            <a:ext cx="8352928" cy="832373"/>
            <a:chOff x="395536" y="220363"/>
            <a:chExt cx="8352928" cy="832373"/>
          </a:xfrm>
        </p:grpSpPr>
        <p:sp>
          <p:nvSpPr>
            <p:cNvPr id="8" name="TextBox 7"/>
            <p:cNvSpPr txBox="1"/>
            <p:nvPr/>
          </p:nvSpPr>
          <p:spPr>
            <a:xfrm>
              <a:off x="395536" y="220363"/>
              <a:ext cx="83529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800" b="1" dirty="0">
                  <a:solidFill>
                    <a:schemeClr val="tx2"/>
                  </a:solidFill>
                </a:rPr>
                <a:t>전</a:t>
              </a:r>
              <a:r>
                <a:rPr lang="ko-KR" altLang="en-US" sz="4000" dirty="0"/>
                <a:t>략 </a:t>
              </a:r>
              <a:r>
                <a:rPr lang="en-US" altLang="ko-KR" sz="4000" dirty="0"/>
                <a:t>4 : Tell. </a:t>
              </a:r>
              <a:r>
                <a:rPr lang="ko-KR" altLang="en-US" sz="4000" dirty="0"/>
                <a:t>공감을 표현하기</a:t>
              </a:r>
              <a:endParaRPr lang="en-US" altLang="ko-KR" sz="4000" dirty="0"/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395536" y="1052736"/>
              <a:ext cx="8352928" cy="0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내용 개체 틀 2"/>
          <p:cNvSpPr txBox="1">
            <a:spLocks/>
          </p:cNvSpPr>
          <p:nvPr/>
        </p:nvSpPr>
        <p:spPr>
          <a:xfrm>
            <a:off x="755576" y="1484784"/>
            <a:ext cx="7274770" cy="511256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dirty="0" err="1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자기확인적</a:t>
            </a:r>
            <a:r>
              <a:rPr lang="en-US" altLang="ko-KR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(self-confirmative)</a:t>
            </a:r>
            <a:r>
              <a:rPr lang="ko-KR" altLang="en-US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 경험이란</a:t>
            </a:r>
            <a:r>
              <a:rPr lang="en-US" altLang="ko-KR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?</a:t>
            </a:r>
          </a:p>
          <a:p>
            <a:pPr lvl="1"/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사람마다 스스로를 규정하는 핵심적인 말이나 개념이 있음</a:t>
            </a:r>
            <a:endParaRPr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   → “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나는 성실한 사람이다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.”, “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나는 따뜻한 사람이다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.”</a:t>
            </a:r>
          </a:p>
          <a:p>
            <a:pPr lvl="1"/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사람은 누구나 나의 </a:t>
            </a:r>
            <a:r>
              <a:rPr lang="en-US" altLang="ko-KR" sz="2000" dirty="0" smtClean="0">
                <a:solidFill>
                  <a:srgbClr val="FF0000"/>
                </a:solidFill>
                <a:latin typeface="한컴 백제 M" panose="02020603020101020101" pitchFamily="18" charset="-127"/>
                <a:ea typeface="한컴 백제 M" panose="02020603020101020101" pitchFamily="18" charset="-127"/>
              </a:rPr>
              <a:t>“</a:t>
            </a:r>
            <a:r>
              <a:rPr lang="ko-KR" altLang="en-US" sz="2000" dirty="0" smtClean="0">
                <a:solidFill>
                  <a:srgbClr val="FF0000"/>
                </a:solidFill>
                <a:latin typeface="한컴 백제 M" panose="02020603020101020101" pitchFamily="18" charset="-127"/>
                <a:ea typeface="한컴 백제 M" panose="02020603020101020101" pitchFamily="18" charset="-127"/>
              </a:rPr>
              <a:t>진심</a:t>
            </a:r>
            <a:r>
              <a:rPr lang="en-US" altLang="ko-KR" sz="2000" dirty="0" smtClean="0">
                <a:solidFill>
                  <a:srgbClr val="FF0000"/>
                </a:solidFill>
                <a:latin typeface="한컴 백제 M" panose="02020603020101020101" pitchFamily="18" charset="-127"/>
                <a:ea typeface="한컴 백제 M" panose="02020603020101020101" pitchFamily="18" charset="-127"/>
              </a:rPr>
              <a:t>”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과 </a:t>
            </a:r>
            <a:r>
              <a:rPr lang="en-US" altLang="ko-KR" sz="2000" dirty="0" smtClean="0">
                <a:solidFill>
                  <a:srgbClr val="FF0000"/>
                </a:solidFill>
                <a:latin typeface="한컴 백제 M" panose="02020603020101020101" pitchFamily="18" charset="-127"/>
                <a:ea typeface="한컴 백제 M" panose="02020603020101020101" pitchFamily="18" charset="-127"/>
              </a:rPr>
              <a:t>“</a:t>
            </a:r>
            <a:r>
              <a:rPr lang="ko-KR" altLang="en-US" sz="2000" dirty="0" smtClean="0">
                <a:solidFill>
                  <a:srgbClr val="FF0000"/>
                </a:solidFill>
                <a:latin typeface="한컴 백제 M" panose="02020603020101020101" pitchFamily="18" charset="-127"/>
                <a:ea typeface="한컴 백제 M" panose="02020603020101020101" pitchFamily="18" charset="-127"/>
              </a:rPr>
              <a:t>가치</a:t>
            </a:r>
            <a:r>
              <a:rPr lang="en-US" altLang="ko-KR" sz="2000" dirty="0" smtClean="0">
                <a:solidFill>
                  <a:srgbClr val="FF0000"/>
                </a:solidFill>
                <a:latin typeface="한컴 백제 M" panose="02020603020101020101" pitchFamily="18" charset="-127"/>
                <a:ea typeface="한컴 백제 M" panose="02020603020101020101" pitchFamily="18" charset="-127"/>
              </a:rPr>
              <a:t>”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를 알아주는 사람에게 호감을 느낀다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!!</a:t>
            </a:r>
          </a:p>
          <a:p>
            <a:pPr lvl="1"/>
            <a:endParaRPr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r>
              <a:rPr lang="ko-KR" altLang="en-US" sz="2400" dirty="0" err="1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자기확인적</a:t>
            </a:r>
            <a:r>
              <a:rPr lang="ko-KR" altLang="en-US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 경험을 위한 대화의 기술</a:t>
            </a:r>
            <a:endParaRPr lang="en-US" altLang="ko-KR" sz="24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/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경청 </a:t>
            </a:r>
            <a:r>
              <a:rPr lang="en-US" altLang="ko-KR" sz="2000" dirty="0">
                <a:latin typeface="한컴 백제 M" panose="02020603020101020101" pitchFamily="18" charset="-127"/>
                <a:ea typeface="한컴 백제 M" panose="02020603020101020101" pitchFamily="18" charset="-127"/>
              </a:rPr>
              <a:t>→ 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너는 존중 받을 만한 사람이다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.</a:t>
            </a:r>
          </a:p>
          <a:p>
            <a:pPr lvl="1"/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질문 </a:t>
            </a:r>
            <a:r>
              <a:rPr lang="en-US" altLang="ko-KR" sz="2000" dirty="0">
                <a:latin typeface="한컴 백제 M" panose="02020603020101020101" pitchFamily="18" charset="-127"/>
                <a:ea typeface="한컴 백제 M" panose="02020603020101020101" pitchFamily="18" charset="-127"/>
              </a:rPr>
              <a:t>→ 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너에게 관심이 있다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. 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너를 알고 싶다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.</a:t>
            </a:r>
          </a:p>
          <a:p>
            <a:pPr lvl="1"/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반영 </a:t>
            </a:r>
            <a:r>
              <a:rPr lang="en-US" altLang="ko-KR" sz="2000" dirty="0">
                <a:latin typeface="한컴 백제 M" panose="02020603020101020101" pitchFamily="18" charset="-127"/>
                <a:ea typeface="한컴 백제 M" panose="02020603020101020101" pitchFamily="18" charset="-127"/>
              </a:rPr>
              <a:t>→ 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너를 이해하고 있다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. </a:t>
            </a:r>
          </a:p>
          <a:p>
            <a:pPr lvl="1"/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수용 </a:t>
            </a:r>
            <a:r>
              <a:rPr lang="en-US" altLang="ko-KR" sz="2000" dirty="0">
                <a:latin typeface="한컴 백제 M" panose="02020603020101020101" pitchFamily="18" charset="-127"/>
                <a:ea typeface="한컴 백제 M" panose="02020603020101020101" pitchFamily="18" charset="-127"/>
              </a:rPr>
              <a:t>→ 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그럴 수 있지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. 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너는 그럴 만하다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.</a:t>
            </a:r>
          </a:p>
          <a:p>
            <a:pPr lvl="1"/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인정 </a:t>
            </a:r>
            <a:r>
              <a:rPr lang="en-US" altLang="ko-KR" sz="2000" dirty="0">
                <a:latin typeface="한컴 백제 M" panose="02020603020101020101" pitchFamily="18" charset="-127"/>
                <a:ea typeface="한컴 백제 M" panose="02020603020101020101" pitchFamily="18" charset="-127"/>
              </a:rPr>
              <a:t>→ 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너는 매력 있는 사람이다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. </a:t>
            </a:r>
            <a:r>
              <a:rPr lang="ko-KR" altLang="en-US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괜찮은 사람이다</a:t>
            </a:r>
            <a:r>
              <a:rPr lang="en-US" altLang="ko-KR" sz="20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1837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20"/>
    </mc:Choice>
    <mc:Fallback xmlns="">
      <p:transition spd="slow" advTm="2442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395536" y="220363"/>
            <a:ext cx="8352928" cy="832373"/>
            <a:chOff x="395536" y="220363"/>
            <a:chExt cx="8352928" cy="832373"/>
          </a:xfrm>
        </p:grpSpPr>
        <p:sp>
          <p:nvSpPr>
            <p:cNvPr id="8" name="TextBox 7"/>
            <p:cNvSpPr txBox="1"/>
            <p:nvPr/>
          </p:nvSpPr>
          <p:spPr>
            <a:xfrm>
              <a:off x="395536" y="220363"/>
              <a:ext cx="83529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800" b="1" dirty="0">
                  <a:solidFill>
                    <a:schemeClr val="tx2"/>
                  </a:solidFill>
                </a:rPr>
                <a:t>전</a:t>
              </a:r>
              <a:r>
                <a:rPr lang="ko-KR" altLang="en-US" sz="4000" dirty="0"/>
                <a:t>략 </a:t>
              </a:r>
              <a:r>
                <a:rPr lang="en-US" altLang="ko-KR" sz="4000" dirty="0"/>
                <a:t>4 : Tell. </a:t>
              </a:r>
              <a:r>
                <a:rPr lang="ko-KR" altLang="en-US" sz="4000" dirty="0"/>
                <a:t>공감을 표현하기</a:t>
              </a:r>
              <a:endParaRPr lang="en-US" altLang="ko-KR" sz="4000" dirty="0"/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395536" y="1052736"/>
              <a:ext cx="8352928" cy="0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제목 1"/>
          <p:cNvSpPr txBox="1">
            <a:spLocks/>
          </p:cNvSpPr>
          <p:nvPr/>
        </p:nvSpPr>
        <p:spPr>
          <a:xfrm>
            <a:off x="497523" y="1274966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대화를 잘 하려면</a:t>
            </a:r>
            <a:endParaRPr lang="ko-KR" altLang="en-US" sz="3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내용 개체 틀 2"/>
          <p:cNvSpPr txBox="1">
            <a:spLocks/>
          </p:cNvSpPr>
          <p:nvPr/>
        </p:nvSpPr>
        <p:spPr>
          <a:xfrm>
            <a:off x="683568" y="2126418"/>
            <a:ext cx="6698706" cy="3744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kumimoji="0" lang="ko-KR" altLang="en-US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상대방과 내가 조율을 해나가는 과정</a:t>
            </a:r>
            <a:r>
              <a:rPr kumimoji="0" lang="en-US" altLang="ko-KR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!</a:t>
            </a:r>
          </a:p>
          <a:p>
            <a:pPr fontAlgn="auto"/>
            <a:r>
              <a:rPr kumimoji="0" lang="ko-KR" altLang="en-US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대화에 정답은 없음</a:t>
            </a:r>
            <a:endParaRPr kumimoji="0" lang="en-US" altLang="ko-KR" sz="24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fontAlgn="auto"/>
            <a:r>
              <a:rPr kumimoji="0" lang="ko-KR" altLang="en-US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타이밍이 중요</a:t>
            </a:r>
            <a:endParaRPr kumimoji="0" lang="en-US" altLang="ko-KR" sz="24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fontAlgn="auto"/>
            <a:r>
              <a:rPr kumimoji="0" lang="ko-KR" altLang="en-US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편안하고 부드럽게</a:t>
            </a:r>
            <a:endParaRPr kumimoji="0" lang="en-US" altLang="ko-KR" sz="24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fontAlgn="auto"/>
            <a:r>
              <a:rPr kumimoji="0" lang="ko-KR" altLang="en-US" sz="2400" dirty="0" smtClean="0">
                <a:latin typeface="한컴 백제 M" panose="02020603020101020101" pitchFamily="18" charset="-127"/>
                <a:ea typeface="한컴 백제 M" panose="02020603020101020101" pitchFamily="18" charset="-127"/>
              </a:rPr>
              <a:t>상대방을 관찰하며</a:t>
            </a:r>
            <a:endParaRPr kumimoji="0"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  <a:p>
            <a:pPr lvl="1" fontAlgn="auto"/>
            <a:endParaRPr kumimoji="0" lang="en-US" altLang="ko-KR" sz="2000" dirty="0" smtClean="0">
              <a:latin typeface="한컴 백제 M" panose="02020603020101020101" pitchFamily="18" charset="-127"/>
              <a:ea typeface="한컴 백제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423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589"/>
    </mc:Choice>
    <mc:Fallback xmlns="">
      <p:transition spd="slow" advTm="77589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179512" y="260648"/>
            <a:ext cx="8856984" cy="1200329"/>
            <a:chOff x="395536" y="260648"/>
            <a:chExt cx="8352928" cy="1200329"/>
          </a:xfrm>
        </p:grpSpPr>
        <p:sp>
          <p:nvSpPr>
            <p:cNvPr id="8" name="TextBox 7"/>
            <p:cNvSpPr txBox="1"/>
            <p:nvPr/>
          </p:nvSpPr>
          <p:spPr>
            <a:xfrm>
              <a:off x="395536" y="260648"/>
              <a:ext cx="835292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b="1" dirty="0">
                  <a:solidFill>
                    <a:schemeClr val="tx2"/>
                  </a:solidFill>
                </a:rPr>
                <a:t>전</a:t>
              </a:r>
              <a:r>
                <a:rPr lang="ko-KR" altLang="en-US" sz="3200" dirty="0"/>
                <a:t>략 </a:t>
              </a:r>
              <a:r>
                <a:rPr lang="en-US" altLang="ko-KR" sz="3200" dirty="0"/>
                <a:t>5 : Help. </a:t>
              </a:r>
              <a:r>
                <a:rPr lang="ko-KR" altLang="en-US" sz="3200" dirty="0"/>
                <a:t>변화를 시도하고 칭찬</a:t>
              </a:r>
              <a:r>
                <a:rPr lang="en-US" altLang="ko-KR" sz="3200" dirty="0"/>
                <a:t>/</a:t>
              </a:r>
              <a:r>
                <a:rPr lang="ko-KR" altLang="en-US" sz="3200" dirty="0"/>
                <a:t>격려하기</a:t>
              </a:r>
              <a:endParaRPr lang="en-US" altLang="ko-KR" sz="3200" dirty="0"/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395536" y="1052736"/>
              <a:ext cx="8352928" cy="0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/>
          <p:cNvSpPr txBox="1"/>
          <p:nvPr/>
        </p:nvSpPr>
        <p:spPr>
          <a:xfrm>
            <a:off x="467544" y="1628800"/>
            <a:ext cx="82809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/>
              <a:t>소유물이 아닌 </a:t>
            </a:r>
            <a:r>
              <a:rPr lang="ko-KR" altLang="en-US" sz="2000" b="1" dirty="0" smtClean="0">
                <a:solidFill>
                  <a:srgbClr val="00B0F0"/>
                </a:solidFill>
              </a:rPr>
              <a:t>재능</a:t>
            </a:r>
            <a:r>
              <a:rPr lang="ko-KR" altLang="en-US" dirty="0" smtClean="0"/>
              <a:t>을 </a:t>
            </a:r>
            <a:r>
              <a:rPr lang="en-US" altLang="ko-KR" dirty="0" smtClean="0"/>
              <a:t>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/>
              <a:t>결과보다 </a:t>
            </a:r>
            <a:r>
              <a:rPr lang="ko-KR" altLang="en-US" sz="2000" b="1" dirty="0" smtClean="0">
                <a:solidFill>
                  <a:schemeClr val="accent4"/>
                </a:solidFill>
              </a:rPr>
              <a:t>과정</a:t>
            </a:r>
            <a:r>
              <a:rPr lang="ko-KR" altLang="en-US" dirty="0" smtClean="0"/>
              <a:t>을 </a:t>
            </a:r>
            <a:endParaRPr lang="en-US" altLang="ko-KR" dirty="0" smtClean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/>
              <a:t>타고난 재능보다 </a:t>
            </a:r>
            <a:r>
              <a:rPr lang="ko-KR" altLang="en-US" sz="2000" b="1" dirty="0" smtClean="0">
                <a:solidFill>
                  <a:schemeClr val="accent6"/>
                </a:solidFill>
              </a:rPr>
              <a:t>의지</a:t>
            </a:r>
            <a:r>
              <a:rPr lang="ko-KR" altLang="en-US" dirty="0" smtClean="0"/>
              <a:t>를</a:t>
            </a:r>
            <a:endParaRPr lang="en-US" altLang="ko-KR" dirty="0" smtClean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/>
              <a:t>그 순간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즉시</a:t>
            </a:r>
            <a:endParaRPr lang="en-US" altLang="ko-KR" sz="2000" b="1" dirty="0" smtClean="0">
              <a:solidFill>
                <a:srgbClr val="FF0000"/>
              </a:solidFill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/>
              <a:t>큰 것보다 </a:t>
            </a:r>
            <a:r>
              <a:rPr lang="ko-KR" altLang="en-US" sz="2000" b="1" dirty="0" smtClean="0">
                <a:solidFill>
                  <a:schemeClr val="tx2"/>
                </a:solidFill>
              </a:rPr>
              <a:t>작은 것</a:t>
            </a:r>
            <a:r>
              <a:rPr lang="ko-KR" altLang="en-US" dirty="0" smtClean="0"/>
              <a:t>을</a:t>
            </a:r>
            <a:endParaRPr lang="en-US" altLang="ko-KR" dirty="0" smtClean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/>
              <a:t>애매모호한 것보다 </a:t>
            </a:r>
            <a:r>
              <a:rPr lang="ko-KR" altLang="en-US" sz="2000" b="1" dirty="0" smtClean="0">
                <a:solidFill>
                  <a:srgbClr val="92D050"/>
                </a:solidFill>
              </a:rPr>
              <a:t>구체적</a:t>
            </a:r>
            <a:r>
              <a:rPr lang="ko-KR" altLang="en-US" dirty="0" smtClean="0"/>
              <a:t>으로</a:t>
            </a:r>
            <a:endParaRPr lang="en-US" altLang="ko-KR" dirty="0" smtClean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/>
              <a:t>일대일 보다는 </a:t>
            </a:r>
            <a:r>
              <a:rPr lang="ko-KR" altLang="en-US" sz="2000" b="1" dirty="0" smtClean="0">
                <a:solidFill>
                  <a:srgbClr val="FFC000"/>
                </a:solidFill>
              </a:rPr>
              <a:t>공개적</a:t>
            </a:r>
            <a:r>
              <a:rPr lang="ko-KR" altLang="en-US" dirty="0" smtClean="0"/>
              <a:t>으로</a:t>
            </a:r>
            <a:endParaRPr lang="en-US" altLang="ko-KR" dirty="0" smtClean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/>
              <a:t>말로만 그치지 말고 </a:t>
            </a:r>
            <a:r>
              <a:rPr lang="ko-KR" altLang="en-US" sz="2000" b="1" dirty="0" smtClean="0">
                <a:solidFill>
                  <a:srgbClr val="FF33CC"/>
                </a:solidFill>
              </a:rPr>
              <a:t>보상</a:t>
            </a:r>
            <a:r>
              <a:rPr lang="ko-KR" altLang="en-US" dirty="0" smtClean="0"/>
              <a:t>으로</a:t>
            </a:r>
            <a:endParaRPr lang="en-US" altLang="ko-KR" dirty="0" smtClean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/>
              <a:t>객관적인 것보다 </a:t>
            </a:r>
            <a:r>
              <a:rPr lang="ko-KR" altLang="en-US" sz="2000" b="1" dirty="0" smtClean="0">
                <a:solidFill>
                  <a:schemeClr val="accent5"/>
                </a:solidFill>
              </a:rPr>
              <a:t>주관적</a:t>
            </a:r>
            <a:r>
              <a:rPr lang="ko-KR" altLang="en-US" dirty="0" smtClean="0"/>
              <a:t>으로</a:t>
            </a:r>
            <a:endParaRPr lang="en-US" altLang="ko-KR" dirty="0" smtClean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ko-KR" dirty="0"/>
              <a:t>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스스로에게도 칭찬을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!!!</a:t>
            </a:r>
          </a:p>
        </p:txBody>
      </p:sp>
    </p:spTree>
    <p:extLst>
      <p:ext uri="{BB962C8B-B14F-4D97-AF65-F5344CB8AC3E}">
        <p14:creationId xmlns:p14="http://schemas.microsoft.com/office/powerpoint/2010/main" val="91938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545"/>
    </mc:Choice>
    <mc:Fallback xmlns="">
      <p:transition spd="slow" advTm="130545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5|30.7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6334</TotalTime>
  <Words>888</Words>
  <Application>Microsoft Office PowerPoint</Application>
  <PresentationFormat>화면 슬라이드 쇼(4:3)</PresentationFormat>
  <Paragraphs>167</Paragraphs>
  <Slides>15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4" baseType="lpstr">
      <vt:lpstr>HY헤드라인M</vt:lpstr>
      <vt:lpstr>나눔스퀘어라운드 ExtraBold</vt:lpstr>
      <vt:lpstr>나눔스퀘어라운드 Regular</vt:lpstr>
      <vt:lpstr>맑은 고딕</vt:lpstr>
      <vt:lpstr>한컴 백제 M</vt:lpstr>
      <vt:lpstr>Arial</vt:lpstr>
      <vt:lpstr>Wingdings</vt:lpstr>
      <vt:lpstr>Wingdings 3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SNU504</dc:creator>
  <cp:lastModifiedBy>학생상담1</cp:lastModifiedBy>
  <cp:revision>393</cp:revision>
  <cp:lastPrinted>2014-07-16T04:37:30Z</cp:lastPrinted>
  <dcterms:created xsi:type="dcterms:W3CDTF">2014-07-01T04:27:07Z</dcterms:created>
  <dcterms:modified xsi:type="dcterms:W3CDTF">2020-08-19T09:03:40Z</dcterms:modified>
</cp:coreProperties>
</file>